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2"/>
  </p:sldMasterIdLst>
  <p:notesMasterIdLst>
    <p:notesMasterId r:id="rId52"/>
  </p:notesMasterIdLst>
  <p:handoutMasterIdLst>
    <p:handoutMasterId r:id="rId53"/>
  </p:handoutMasterIdLst>
  <p:sldIdLst>
    <p:sldId id="304" r:id="rId3"/>
    <p:sldId id="305" r:id="rId4"/>
    <p:sldId id="306" r:id="rId5"/>
    <p:sldId id="307" r:id="rId6"/>
    <p:sldId id="308" r:id="rId7"/>
    <p:sldId id="309" r:id="rId8"/>
    <p:sldId id="310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20" r:id="rId19"/>
    <p:sldId id="321" r:id="rId20"/>
    <p:sldId id="257" r:id="rId21"/>
    <p:sldId id="275" r:id="rId22"/>
    <p:sldId id="282" r:id="rId23"/>
    <p:sldId id="258" r:id="rId24"/>
    <p:sldId id="276" r:id="rId25"/>
    <p:sldId id="277" r:id="rId26"/>
    <p:sldId id="278" r:id="rId27"/>
    <p:sldId id="279" r:id="rId28"/>
    <p:sldId id="280" r:id="rId29"/>
    <p:sldId id="281" r:id="rId30"/>
    <p:sldId id="284" r:id="rId31"/>
    <p:sldId id="283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9" r:id="rId41"/>
    <p:sldId id="300" r:id="rId42"/>
    <p:sldId id="301" r:id="rId43"/>
    <p:sldId id="293" r:id="rId44"/>
    <p:sldId id="294" r:id="rId45"/>
    <p:sldId id="295" r:id="rId46"/>
    <p:sldId id="296" r:id="rId47"/>
    <p:sldId id="297" r:id="rId48"/>
    <p:sldId id="298" r:id="rId49"/>
    <p:sldId id="302" r:id="rId50"/>
    <p:sldId id="303" r:id="rId51"/>
  </p:sldIdLst>
  <p:sldSz cx="9144000" cy="6858000" type="screen4x3"/>
  <p:notesSz cx="7102475" cy="102330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  <p15:guide id="5" pos="2880">
          <p15:clr>
            <a:srgbClr val="A4A3A4"/>
          </p15:clr>
        </p15:guide>
        <p15:guide id="6" pos="547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824" autoAdjust="0"/>
    <p:restoredTop sz="89911" autoAdjust="0"/>
  </p:normalViewPr>
  <p:slideViewPr>
    <p:cSldViewPr snapToGrid="0">
      <p:cViewPr varScale="1">
        <p:scale>
          <a:sx n="89" d="100"/>
          <a:sy n="89" d="100"/>
        </p:scale>
        <p:origin x="883" y="53"/>
      </p:cViewPr>
      <p:guideLst>
        <p:guide orient="horz" pos="2160"/>
        <p:guide pos="3840"/>
        <p:guide pos="7296"/>
        <p:guide orient="horz" pos="4128"/>
        <p:guide pos="2880"/>
        <p:guide pos="547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86"/>
    </p:cViewPr>
  </p:sorterViewPr>
  <p:notesViewPr>
    <p:cSldViewPr snapToGrid="0" showGuides="1">
      <p:cViewPr>
        <p:scale>
          <a:sx n="200" d="100"/>
          <a:sy n="200" d="100"/>
        </p:scale>
        <p:origin x="276" y="-19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342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092" y="0"/>
            <a:ext cx="3077739" cy="51342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68796EA6-6F25-4F19-87BA-7ADCC16DAEFF}" type="datetimeFigureOut">
              <a:rPr lang="en-US" smtClean="0"/>
              <a:t>9/22/2022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19598"/>
            <a:ext cx="3077739" cy="51342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092" y="9719598"/>
            <a:ext cx="3077739" cy="51342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C64E50CC-F33A-4EF4-9F12-93EC4A21A0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295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342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51342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C39C172E-A8B5-46F6-B05C-DFA3E2E0F207}" type="datetimeFigureOut">
              <a:rPr lang="en-US" smtClean="0"/>
              <a:t>9/22/2022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3750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19598"/>
            <a:ext cx="3077739" cy="51342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9719598"/>
            <a:ext cx="3077739" cy="51342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32674CE4-FBD8-4481-AEFB-CA53E599A7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268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3750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073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3750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184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3750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974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3750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181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3750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283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3750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682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e.hcmut.edu.vn/~anhpham" TargetMode="External"/><Relationship Id="rId2" Type="http://schemas.openxmlformats.org/officeDocument/2006/relationships/hyperlink" Target="mailto:anhpham@cse.hcmut.edu.vn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4" y="3810004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4" name="Rectangle 23"/>
          <p:cNvSpPr/>
          <p:nvPr/>
        </p:nvSpPr>
        <p:spPr>
          <a:xfrm flipV="1">
            <a:off x="5410202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5" name="Rectangle 24"/>
          <p:cNvSpPr/>
          <p:nvPr/>
        </p:nvSpPr>
        <p:spPr>
          <a:xfrm flipV="1">
            <a:off x="5410202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0" name="Rectangle 9"/>
          <p:cNvSpPr/>
          <p:nvPr/>
        </p:nvSpPr>
        <p:spPr>
          <a:xfrm>
            <a:off x="2" y="3675531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49495" y="3889662"/>
            <a:ext cx="4953000" cy="1752600"/>
          </a:xfrm>
        </p:spPr>
        <p:txBody>
          <a:bodyPr/>
          <a:lstStyle>
            <a:lvl1pPr marL="64006" indent="0" algn="l">
              <a:buNone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 algn="ctr">
              <a:buNone/>
            </a:lvl2pPr>
            <a:lvl3pPr marL="914377" indent="0" algn="ctr">
              <a:buNone/>
            </a:lvl3pPr>
            <a:lvl4pPr marL="1371566" indent="0" algn="ctr">
              <a:buNone/>
            </a:lvl4pPr>
            <a:lvl5pPr marL="1828754" indent="0" algn="ctr">
              <a:buNone/>
            </a:lvl5pPr>
            <a:lvl6pPr marL="2285943" indent="0" algn="ctr">
              <a:buNone/>
            </a:lvl6pPr>
            <a:lvl7pPr marL="2743131" indent="0" algn="ctr">
              <a:buNone/>
            </a:lvl7pPr>
            <a:lvl8pPr marL="3200320" indent="0" algn="ctr">
              <a:buNone/>
            </a:lvl8pPr>
            <a:lvl9pPr marL="3657509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6378" y="2401891"/>
            <a:ext cx="8458200" cy="1081307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6011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FA170-8299-44AD-AEEF-FC686C3D7804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46784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763A-68EC-4ECD-9620-D9FE9CDDD622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483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483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97808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529" y="1283517"/>
            <a:ext cx="9010221" cy="5436758"/>
          </a:xfrm>
        </p:spPr>
        <p:txBody>
          <a:bodyPr>
            <a:normAutofit/>
          </a:bodyPr>
          <a:lstStyle>
            <a:lvl1pPr marL="365751" indent="-256026">
              <a:buFont typeface="Wingdings" panose="05000000000000000000" pitchFamily="2" charset="2"/>
              <a:buChar char="§"/>
              <a:defRPr sz="26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algn="just">
              <a:defRPr sz="2400" baseline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en-US" dirty="0" smtClean="0"/>
              <a:t>General Information</a:t>
            </a:r>
          </a:p>
          <a:p>
            <a:pPr lvl="1" eaLnBrk="1" latinLnBrk="0" hangingPunct="1"/>
            <a:r>
              <a:rPr lang="en-US" dirty="0" smtClean="0"/>
              <a:t>CSE 504003</a:t>
            </a:r>
          </a:p>
          <a:p>
            <a:pPr lvl="1" eaLnBrk="1" latinLnBrk="0" hangingPunct="1"/>
            <a:r>
              <a:rPr lang="en-US" dirty="0" smtClean="0"/>
              <a:t>3 credits</a:t>
            </a:r>
          </a:p>
          <a:p>
            <a:pPr lvl="1" eaLnBrk="1" latinLnBrk="0" hangingPunct="1"/>
            <a:endParaRPr lang="en-US" dirty="0" smtClean="0"/>
          </a:p>
          <a:p>
            <a:pPr lvl="0" eaLnBrk="1" latinLnBrk="0" hangingPunct="1"/>
            <a:r>
              <a:rPr lang="en-US" dirty="0" smtClean="0"/>
              <a:t>Coordinator </a:t>
            </a:r>
          </a:p>
          <a:p>
            <a:pPr lvl="1"/>
            <a:r>
              <a:rPr lang="en-US" dirty="0" smtClean="0"/>
              <a:t>Pham Hoang </a:t>
            </a:r>
            <a:r>
              <a:rPr lang="en-US" dirty="0" err="1" smtClean="0"/>
              <a:t>Anh</a:t>
            </a:r>
            <a:endParaRPr lang="en-US" dirty="0" smtClean="0"/>
          </a:p>
          <a:p>
            <a:pPr lvl="1"/>
            <a:r>
              <a:rPr lang="en-US" dirty="0" smtClean="0"/>
              <a:t>Dept. Computer Engineering, Faculty of Computer Science and Engineering, HCMC Uni. Of Technology </a:t>
            </a:r>
          </a:p>
          <a:p>
            <a:pPr lvl="1"/>
            <a:r>
              <a:rPr lang="en-US" dirty="0" smtClean="0"/>
              <a:t>Email: </a:t>
            </a:r>
            <a:r>
              <a:rPr lang="en-US" dirty="0" smtClean="0">
                <a:hlinkClick r:id="rId2"/>
              </a:rPr>
              <a:t>anhpham@cse.hcmut.edu.vn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Phone: (08)38647256 (Ext. 5843)</a:t>
            </a:r>
          </a:p>
          <a:p>
            <a:pPr lvl="1"/>
            <a:r>
              <a:rPr lang="en-US" dirty="0" smtClean="0"/>
              <a:t>Homepage: </a:t>
            </a:r>
            <a:r>
              <a:rPr lang="en-US" dirty="0" smtClean="0">
                <a:hlinkClick r:id="rId3"/>
              </a:rPr>
              <a:t>www.cse.hcmut.edu.vn/~anhpham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29" y="475180"/>
            <a:ext cx="9010222" cy="749614"/>
          </a:xfrm>
        </p:spPr>
        <p:txBody>
          <a:bodyPr/>
          <a:lstStyle>
            <a:lvl1pPr>
              <a:defRPr b="1">
                <a:solidFill>
                  <a:srgbClr val="002060"/>
                </a:solidFill>
                <a:latin typeface="Century Gothic" pitchFamily="34" charset="0"/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8810625" y="6591300"/>
            <a:ext cx="351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40262010-AD51-4252-9881-6947E88E89FD}" type="slidenum">
              <a:rPr lang="en-US" sz="1200" b="1" smtClean="0">
                <a:solidFill>
                  <a:schemeClr val="accent6">
                    <a:lumMod val="75000"/>
                  </a:schemeClr>
                </a:solidFill>
                <a:latin typeface="Century Gothic" pitchFamily="34" charset="0"/>
              </a:rPr>
              <a:pPr algn="ctr"/>
              <a:t>‹#›</a:t>
            </a:fld>
            <a:endParaRPr lang="en-US" sz="1200" b="1" dirty="0">
              <a:solidFill>
                <a:schemeClr val="accent6">
                  <a:lumMod val="75000"/>
                </a:schemeClr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3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819F-B7FD-4B29-8F66-9E318144BC2A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19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4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70512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159C-B6E0-4F10-9F4A-2FA57003B139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8"/>
            <a:ext cx="4038600" cy="4341875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8"/>
            <a:ext cx="4038600" cy="4341875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44644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170CBBB-D1D1-4386-A5E9-07F3477B78F3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6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7" y="2244970"/>
            <a:ext cx="4041775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19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19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707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9FA4CAD8-0EA7-4615-B69B-B2F199EF3A93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82195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4BD7-6953-492C-921B-E68B2D7F14C8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6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17D9B-D4D3-4E23-88DF-2E354FA43196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90"/>
            <a:ext cx="5102352" cy="58050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30"/>
            <a:ext cx="3383280" cy="4580573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9868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F67C5-D04E-4576-B61C-12ABA14BBD6C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12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6" y="1109162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88361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22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0" name="Rectangle 29"/>
          <p:cNvSpPr/>
          <p:nvPr/>
        </p:nvSpPr>
        <p:spPr>
          <a:xfrm>
            <a:off x="2" y="308280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1" name="Rectangle 30"/>
          <p:cNvSpPr/>
          <p:nvPr/>
        </p:nvSpPr>
        <p:spPr>
          <a:xfrm flipV="1">
            <a:off x="5410184" y="36025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2" name="Rectangle 31"/>
          <p:cNvSpPr/>
          <p:nvPr/>
        </p:nvSpPr>
        <p:spPr>
          <a:xfrm flipV="1">
            <a:off x="5410202" y="440116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7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C20F09E4-6EA4-4BF3-9FC8-FF40373B88E6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13217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51" indent="-256026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58352" indent="-246882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tx2"/>
          </a:solidFill>
          <a:latin typeface="+mn-lt"/>
          <a:ea typeface="+mn-ea"/>
          <a:cs typeface="+mn-cs"/>
        </a:defRPr>
      </a:lvl2pPr>
      <a:lvl3pPr marL="923521" indent="-219451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179547" indent="-201163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4pPr>
      <a:lvl5pPr marL="1389853" indent="-182875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1609304" indent="-182875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754" indent="-182875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029917" indent="-182875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2240224" indent="-182875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trongnhanle@hcmut.edu.v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hyperlink" Target="mailto:trongnhanle85@gmail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teachablemachine.withgoogle.com/trai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797" y="971550"/>
            <a:ext cx="8650783" cy="2511647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</a:t>
            </a:r>
            <a:r>
              <a:rPr lang="en-US" dirty="0" smtClean="0"/>
              <a:t>to Artificial Intelligence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Machine Learning and Deep Learning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5124" name="Picture 4" descr="The Difference Between Machine Learning and Deep Learn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8" t="29499" r="11823" b="50885"/>
          <a:stretch/>
        </p:blipFill>
        <p:spPr bwMode="auto">
          <a:xfrm>
            <a:off x="2428" y="3310284"/>
            <a:ext cx="9144000" cy="184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The Difference Between Machine Learning and Deep Learn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0" t="67367" r="11918" b="13188"/>
          <a:stretch/>
        </p:blipFill>
        <p:spPr bwMode="auto">
          <a:xfrm>
            <a:off x="-15240" y="5155126"/>
            <a:ext cx="9159240" cy="1779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54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529" y="5671595"/>
            <a:ext cx="9010221" cy="1048680"/>
          </a:xfrm>
        </p:spPr>
        <p:txBody>
          <a:bodyPr/>
          <a:lstStyle/>
          <a:p>
            <a:r>
              <a:rPr lang="en-US" dirty="0" smtClean="0"/>
              <a:t>It seems that there are 3 clusters for the example dataset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Clustering</a:t>
            </a:r>
            <a:endParaRPr lang="en-US" dirty="0"/>
          </a:p>
        </p:txBody>
      </p:sp>
      <p:pic>
        <p:nvPicPr>
          <p:cNvPr id="13314" name="Picture 2" descr="https://sebastianraschka.com/images/blog/2020/dl-intro-ch01/clusterin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49" y="1556308"/>
            <a:ext cx="8038671" cy="322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8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Reinforcement learning, in the context of artificial intelligence, is a type of dynamic programming that trains algorithms using a system of reward and </a:t>
            </a:r>
            <a:r>
              <a:rPr lang="en-US" dirty="0" smtClean="0"/>
              <a:t>punishment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agent receives rewards by performing correctly and penalties for performing incorrectly. The agent learns without intervention from a human by maximizing its reward and minimizing its </a:t>
            </a:r>
            <a:r>
              <a:rPr lang="en-US" dirty="0" smtClean="0"/>
              <a:t>penalty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Reinforcement L</a:t>
            </a:r>
            <a:r>
              <a:rPr lang="en-US" dirty="0" smtClean="0"/>
              <a:t>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4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529" y="5897880"/>
            <a:ext cx="9010221" cy="82239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AI Games (Bot)</a:t>
            </a:r>
          </a:p>
          <a:p>
            <a:r>
              <a:rPr lang="en-US" dirty="0" smtClean="0"/>
              <a:t>Optimize the power consumption in a house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Reinforcement</a:t>
            </a:r>
            <a:endParaRPr lang="en-US" dirty="0"/>
          </a:p>
        </p:txBody>
      </p:sp>
      <p:pic>
        <p:nvPicPr>
          <p:cNvPr id="14338" name="Picture 2" descr="https://sebastianraschka.com/images/blog/2020/dl-intro-ch01/rl-diagra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974" y="1393605"/>
            <a:ext cx="6637329" cy="406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721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Deep Learning is a subfield of machine learning concerned with algorithms inspired by the structure and function of the brain called artificial neural networks.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Deep Learning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9218" name="Picture 2" descr="https://miro.medium.com/max/875/1*2XbrnZPBZxWTdPUc-9Y7O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35" y="2865437"/>
            <a:ext cx="6397625" cy="358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65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Self-driving cars</a:t>
            </a:r>
          </a:p>
          <a:p>
            <a:r>
              <a:rPr lang="en-US" dirty="0"/>
              <a:t>Voice search and virtual assistants</a:t>
            </a:r>
          </a:p>
          <a:p>
            <a:r>
              <a:rPr lang="en-US" dirty="0"/>
              <a:t>Machine translation</a:t>
            </a:r>
          </a:p>
          <a:p>
            <a:r>
              <a:rPr lang="en-US" dirty="0"/>
              <a:t>Image caption generation</a:t>
            </a:r>
          </a:p>
          <a:p>
            <a:r>
              <a:rPr lang="en-US" dirty="0" smtClean="0"/>
              <a:t>Real-time </a:t>
            </a:r>
            <a:r>
              <a:rPr lang="en-US" dirty="0"/>
              <a:t>object recognition in the image (Google lens).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Applications of D</a:t>
            </a:r>
            <a:r>
              <a:rPr lang="en-US" dirty="0" smtClean="0"/>
              <a:t>eep Learning</a:t>
            </a:r>
            <a:endParaRPr lang="en-US" dirty="0"/>
          </a:p>
        </p:txBody>
      </p:sp>
      <p:pic>
        <p:nvPicPr>
          <p:cNvPr id="10242" name="Picture 2" descr="https://miro.medium.com/max/798/1*cTFOLJmBPhv61vtEbfCkFw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87"/>
          <a:stretch/>
        </p:blipFill>
        <p:spPr bwMode="auto">
          <a:xfrm>
            <a:off x="1505164" y="3697040"/>
            <a:ext cx="6076950" cy="302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97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797" y="971550"/>
            <a:ext cx="8650783" cy="2511647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TensorFlow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2050" name="Picture 2" descr="Introduction To Computer Science | Learn Computer Sci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162" y="4306438"/>
            <a:ext cx="5326110" cy="236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ietnam Software Outsourcing | How Essential Is Computer Science To Our  Lives?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73" y="3958180"/>
            <a:ext cx="2624108" cy="173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3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529" y="5303519"/>
            <a:ext cx="9010221" cy="1416755"/>
          </a:xfrm>
        </p:spPr>
        <p:txBody>
          <a:bodyPr>
            <a:normAutofit/>
          </a:bodyPr>
          <a:lstStyle/>
          <a:p>
            <a:pPr algn="just"/>
            <a:r>
              <a:rPr lang="en-US" dirty="0" err="1" smtClean="0"/>
              <a:t>TensorFlow</a:t>
            </a:r>
            <a:r>
              <a:rPr lang="en-US" dirty="0" smtClean="0"/>
              <a:t> is </a:t>
            </a:r>
            <a:r>
              <a:rPr lang="en-US" dirty="0"/>
              <a:t>one of the most popular machine learning frameworks that help engineers, deep neural scientists to create </a:t>
            </a:r>
            <a:r>
              <a:rPr lang="en-US" dirty="0" smtClean="0"/>
              <a:t>AI models (Machine Learning and Deep Learning)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TensorFlow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20482" name="Picture 2" descr="machine learning framewor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4" y="1478279"/>
            <a:ext cx="6016625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85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529" y="5333999"/>
            <a:ext cx="9010221" cy="1386275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dirty="0" err="1"/>
              <a:t>TensorFlow</a:t>
            </a:r>
            <a:r>
              <a:rPr lang="en-US" dirty="0"/>
              <a:t> Lite is an open-source, product ready, cross-platform deep learning framework that converts a pre-trained model in </a:t>
            </a:r>
            <a:r>
              <a:rPr lang="en-US" dirty="0" err="1"/>
              <a:t>TensorFlow</a:t>
            </a:r>
            <a:r>
              <a:rPr lang="en-US" dirty="0"/>
              <a:t> to a special format that can be optimized for speed or storage.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TensorFlow</a:t>
            </a:r>
            <a:r>
              <a:rPr lang="en-US" dirty="0" smtClean="0"/>
              <a:t> Lite</a:t>
            </a:r>
            <a:endParaRPr lang="en-US" dirty="0"/>
          </a:p>
        </p:txBody>
      </p:sp>
      <p:pic>
        <p:nvPicPr>
          <p:cNvPr id="21506" name="Picture 2" descr="https://miro.medium.com/max/838/1*YyUienrsApR3H2aFZy_Ds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5" y="1395412"/>
            <a:ext cx="7275970" cy="3572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52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529" y="5855966"/>
            <a:ext cx="9010221" cy="864308"/>
          </a:xfrm>
        </p:spPr>
        <p:txBody>
          <a:bodyPr/>
          <a:lstStyle/>
          <a:p>
            <a:r>
              <a:rPr lang="en-US" dirty="0" smtClean="0"/>
              <a:t>Edge Computing and AI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Convert </a:t>
            </a:r>
            <a:r>
              <a:rPr lang="en-US" dirty="0" err="1" smtClean="0"/>
              <a:t>TensorFlow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TensorFlow</a:t>
            </a:r>
            <a:r>
              <a:rPr lang="en-US" dirty="0" smtClean="0"/>
              <a:t> Lite</a:t>
            </a:r>
            <a:endParaRPr lang="en-US" dirty="0"/>
          </a:p>
        </p:txBody>
      </p:sp>
      <p:pic>
        <p:nvPicPr>
          <p:cNvPr id="22530" name="Picture 2" descr="https://miro.medium.com/max/875/1*l3VtMk5W6SLV4Bs-X6ly_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11" y="1224794"/>
            <a:ext cx="7319749" cy="3881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42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797" y="971550"/>
            <a:ext cx="8650783" cy="251164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Build A Simple AI using Google Teachable Machine and Python</a:t>
            </a:r>
            <a:endParaRPr lang="en-US" dirty="0"/>
          </a:p>
        </p:txBody>
      </p:sp>
      <p:sp>
        <p:nvSpPr>
          <p:cNvPr id="7" name="Subtitle 1"/>
          <p:cNvSpPr>
            <a:spLocks noGrp="1"/>
          </p:cNvSpPr>
          <p:nvPr>
            <p:ph type="subTitle" idx="1"/>
          </p:nvPr>
        </p:nvSpPr>
        <p:spPr>
          <a:xfrm>
            <a:off x="42892" y="6073587"/>
            <a:ext cx="4253134" cy="784413"/>
          </a:xfrm>
        </p:spPr>
        <p:txBody>
          <a:bodyPr>
            <a:normAutofit fontScale="62500" lnSpcReduction="20000"/>
          </a:bodyPr>
          <a:lstStyle/>
          <a:p>
            <a:endParaRPr lang="en-US" i="1" u="sng" dirty="0">
              <a:hlinkClick r:id="rId3"/>
            </a:endParaRPr>
          </a:p>
          <a:p>
            <a:r>
              <a:rPr lang="en-US" dirty="0" smtClean="0">
                <a:hlinkClick r:id="rId3"/>
              </a:rPr>
              <a:t>trongnhanle@hcmut.edu.vn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trongnhanle85@gmail.com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188077" y="5504481"/>
            <a:ext cx="3444900" cy="749614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</a:lstStyle>
          <a:p>
            <a:r>
              <a:rPr lang="en-US" sz="30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LÊ TRỌNG NHÂN</a:t>
            </a:r>
            <a:endParaRPr lang="en-US" sz="30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Introduction To Computer Science | Learn Computer Scien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162" y="4306438"/>
            <a:ext cx="5326110" cy="236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ietnam Software Outsourcing | How Essential Is Computer Science To Our  Lives?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73" y="3958180"/>
            <a:ext cx="2624108" cy="173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30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529" y="5029199"/>
            <a:ext cx="9010221" cy="1691075"/>
          </a:xfrm>
        </p:spPr>
        <p:txBody>
          <a:bodyPr/>
          <a:lstStyle/>
          <a:p>
            <a:r>
              <a:rPr lang="en-US" dirty="0" smtClean="0"/>
              <a:t>Machine </a:t>
            </a:r>
            <a:r>
              <a:rPr lang="en-US" dirty="0"/>
              <a:t>L</a:t>
            </a:r>
            <a:r>
              <a:rPr lang="en-US" dirty="0" smtClean="0"/>
              <a:t>earning comes </a:t>
            </a:r>
            <a:r>
              <a:rPr lang="en-US" dirty="0"/>
              <a:t>up with the decision making “program” </a:t>
            </a:r>
            <a:r>
              <a:rPr lang="en-US" dirty="0" smtClean="0"/>
              <a:t>(machine </a:t>
            </a:r>
            <a:r>
              <a:rPr lang="en-US" dirty="0"/>
              <a:t>learning model) that optimizes the decision making according to a user-defined objective.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Computer Program and Machine Learning</a:t>
            </a:r>
            <a:endParaRPr lang="en-US" sz="3200" dirty="0"/>
          </a:p>
        </p:txBody>
      </p:sp>
      <p:pic>
        <p:nvPicPr>
          <p:cNvPr id="11266" name="Picture 2" descr="https://sebastianraschka.com/images/blog/2020/dl-intro-ch01/ml-vs-traditiona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316" y="1313318"/>
            <a:ext cx="4836645" cy="340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52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a simple AI model in Google Teachable Machine</a:t>
            </a:r>
          </a:p>
          <a:p>
            <a:r>
              <a:rPr lang="en-US" dirty="0" smtClean="0"/>
              <a:t>Implement AI inference using Python</a:t>
            </a:r>
          </a:p>
          <a:p>
            <a:r>
              <a:rPr lang="en-US" dirty="0" smtClean="0"/>
              <a:t>Extra work: Publish AI result to </a:t>
            </a:r>
            <a:r>
              <a:rPr lang="en-US" dirty="0" err="1" smtClean="0"/>
              <a:t>Adafruit</a:t>
            </a:r>
            <a:r>
              <a:rPr lang="en-US" dirty="0" smtClean="0"/>
              <a:t> IO server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87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797" y="971550"/>
            <a:ext cx="8650783" cy="251164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Part 1: Build A Simple 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09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PC webcam to recognize simple objects, for instance:</a:t>
            </a:r>
          </a:p>
          <a:p>
            <a:pPr lvl="1"/>
            <a:r>
              <a:rPr lang="en-US" dirty="0" smtClean="0"/>
              <a:t>People is </a:t>
            </a:r>
            <a:r>
              <a:rPr lang="en-US" dirty="0"/>
              <a:t>wearing masks or not wearing </a:t>
            </a:r>
            <a:r>
              <a:rPr lang="en-US" dirty="0" smtClean="0"/>
              <a:t>masks</a:t>
            </a:r>
          </a:p>
          <a:p>
            <a:pPr lvl="1"/>
            <a:r>
              <a:rPr lang="en-US" dirty="0" smtClean="0"/>
              <a:t>Ripe tomatoes (normally in red) </a:t>
            </a:r>
            <a:r>
              <a:rPr lang="en-US" dirty="0"/>
              <a:t>or raw </a:t>
            </a:r>
            <a:r>
              <a:rPr lang="en-US" dirty="0" smtClean="0"/>
              <a:t>tomatoes (normally in green)</a:t>
            </a:r>
          </a:p>
          <a:p>
            <a:pPr lvl="1"/>
            <a:r>
              <a:rPr lang="en-US" dirty="0"/>
              <a:t>Leaves are wilted or diseased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a simple AI model</a:t>
            </a:r>
            <a:endParaRPr lang="en-US" dirty="0"/>
          </a:p>
        </p:txBody>
      </p:sp>
      <p:pic>
        <p:nvPicPr>
          <p:cNvPr id="1026" name="Picture 2" descr="Wear Face Mask Images | Free Vectors, Stock Photos &amp; PS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35" y="4117932"/>
            <a:ext cx="2388927" cy="19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en To Harvest Heirloom Tomatoes - Umbel Organic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89" y="4117933"/>
            <a:ext cx="2873836" cy="191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is figure illustrates the five plants and the diseases that each of... |  Download Scientific Diagra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152" y="2910840"/>
            <a:ext cx="2798064" cy="329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3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to the Google Teachable Machine website: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teachablemachine.withgoogle.com/train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Select on the </a:t>
            </a:r>
            <a:r>
              <a:rPr lang="en-US" b="1" dirty="0" smtClean="0"/>
              <a:t>Image Project</a:t>
            </a: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142" y="2321209"/>
            <a:ext cx="7561897" cy="3614182"/>
          </a:xfrm>
          <a:prstGeom prst="rect">
            <a:avLst/>
          </a:prstGeom>
        </p:spPr>
      </p:pic>
      <p:pic>
        <p:nvPicPr>
          <p:cNvPr id="6" name="Picture 5" descr="Orange Click Here Hand PNG Transparent Background, Free Download #45037 -  FreeIcons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572" y="5310391"/>
            <a:ext cx="488538" cy="6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3424793" y="5634322"/>
            <a:ext cx="274663" cy="244600"/>
          </a:xfrm>
          <a:prstGeom prst="ellipse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9114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Provide images for each class. Note that each class should have a name.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Provide a class name “</a:t>
            </a:r>
            <a:r>
              <a:rPr lang="en-US" b="1" dirty="0" smtClean="0"/>
              <a:t>background</a:t>
            </a:r>
            <a:r>
              <a:rPr lang="en-US" dirty="0" smtClean="0"/>
              <a:t>”, when there is no object need to be recognized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674" y="2079751"/>
            <a:ext cx="6910736" cy="351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01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your project to Google Drive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111" r="79083" b="42445"/>
          <a:stretch/>
        </p:blipFill>
        <p:spPr>
          <a:xfrm>
            <a:off x="5273040" y="2026920"/>
            <a:ext cx="3357321" cy="4373880"/>
          </a:xfrm>
          <a:prstGeom prst="rect">
            <a:avLst/>
          </a:prstGeom>
        </p:spPr>
      </p:pic>
      <p:pic>
        <p:nvPicPr>
          <p:cNvPr id="5" name="Picture 4" descr="Orange Click Here Hand PNG Transparent Background, Free Download #45037 -  FreeIcons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252" y="2289850"/>
            <a:ext cx="488538" cy="6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5690473" y="2613781"/>
            <a:ext cx="274663" cy="244600"/>
          </a:xfrm>
          <a:prstGeom prst="ellipse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</a:t>
            </a:r>
            <a:endParaRPr lang="en-US" sz="2400" b="1" dirty="0"/>
          </a:p>
        </p:txBody>
      </p:sp>
      <p:pic>
        <p:nvPicPr>
          <p:cNvPr id="7" name="Picture 6" descr="Orange Click Here Hand PNG Transparent Background, Free Download #45037 -  FreeIcons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892" y="4667290"/>
            <a:ext cx="488538" cy="6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>
          <a:xfrm>
            <a:off x="8017113" y="4991221"/>
            <a:ext cx="274663" cy="244600"/>
          </a:xfrm>
          <a:prstGeom prst="ellipse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83101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Click on the Train Model button to train your AI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Test your model in the Preview option. If the performance is not so good, provide more images and train the AI again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94" y="2039111"/>
            <a:ext cx="6910736" cy="3513329"/>
          </a:xfrm>
          <a:prstGeom prst="rect">
            <a:avLst/>
          </a:prstGeom>
        </p:spPr>
      </p:pic>
      <p:pic>
        <p:nvPicPr>
          <p:cNvPr id="5" name="Picture 4" descr="Orange Click Here Hand PNG Transparent Background, Free Download #45037 -  FreeIcons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412" y="3620810"/>
            <a:ext cx="488538" cy="6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5446633" y="3944741"/>
            <a:ext cx="274663" cy="244600"/>
          </a:xfrm>
          <a:prstGeom prst="ellipse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4091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the AI model:</a:t>
            </a:r>
          </a:p>
          <a:p>
            <a:pPr lvl="1"/>
            <a:r>
              <a:rPr lang="en-US" dirty="0" smtClean="0"/>
              <a:t>Click on Export</a:t>
            </a:r>
          </a:p>
          <a:p>
            <a:pPr lvl="1"/>
            <a:r>
              <a:rPr lang="en-US" dirty="0" smtClean="0"/>
              <a:t>Select </a:t>
            </a:r>
            <a:r>
              <a:rPr lang="en-US" dirty="0" err="1" smtClean="0"/>
              <a:t>Tensorflow</a:t>
            </a:r>
            <a:r>
              <a:rPr lang="en-US" dirty="0" smtClean="0"/>
              <a:t>, </a:t>
            </a:r>
            <a:r>
              <a:rPr lang="en-US" dirty="0" err="1" smtClean="0"/>
              <a:t>Keras</a:t>
            </a:r>
            <a:r>
              <a:rPr lang="en-US" dirty="0" smtClean="0"/>
              <a:t> and Download the Model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000" t="13650" r="26667" b="7747"/>
          <a:stretch/>
        </p:blipFill>
        <p:spPr>
          <a:xfrm>
            <a:off x="1701800" y="2905138"/>
            <a:ext cx="4023360" cy="3370563"/>
          </a:xfrm>
          <a:prstGeom prst="rect">
            <a:avLst/>
          </a:prstGeom>
        </p:spPr>
      </p:pic>
      <p:pic>
        <p:nvPicPr>
          <p:cNvPr id="5" name="Picture 4" descr="Orange Click Here Hand PNG Transparent Background, Free Download #45037 -  FreeIcons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13" y="3345857"/>
            <a:ext cx="340666" cy="43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2876967" y="3575556"/>
            <a:ext cx="161958" cy="170564"/>
          </a:xfrm>
          <a:prstGeom prst="ellipse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1</a:t>
            </a:r>
            <a:endParaRPr lang="en-US" sz="1400" b="1" dirty="0"/>
          </a:p>
        </p:txBody>
      </p:sp>
      <p:pic>
        <p:nvPicPr>
          <p:cNvPr id="9" name="Picture 8" descr="Orange Click Here Hand PNG Transparent Background, Free Download #45037 -  FreeIcons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469" y="3937169"/>
            <a:ext cx="340666" cy="43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/>
          <p:cNvSpPr/>
          <p:nvPr/>
        </p:nvSpPr>
        <p:spPr>
          <a:xfrm>
            <a:off x="1851823" y="4155080"/>
            <a:ext cx="161958" cy="170564"/>
          </a:xfrm>
          <a:prstGeom prst="ellipse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</a:t>
            </a:r>
          </a:p>
        </p:txBody>
      </p:sp>
      <p:pic>
        <p:nvPicPr>
          <p:cNvPr id="11" name="Picture 10" descr="Orange Click Here Hand PNG Transparent Background, Free Download #45037 -  FreeIcons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877" y="3898201"/>
            <a:ext cx="340666" cy="43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/>
          <p:cNvSpPr/>
          <p:nvPr/>
        </p:nvSpPr>
        <p:spPr>
          <a:xfrm>
            <a:off x="3884551" y="4116112"/>
            <a:ext cx="161958" cy="170564"/>
          </a:xfrm>
          <a:prstGeom prst="ellipse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7262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Prepare materials for Python programming:</a:t>
            </a:r>
          </a:p>
          <a:p>
            <a:pPr lvl="1"/>
            <a:r>
              <a:rPr lang="en-US" dirty="0" smtClean="0"/>
              <a:t>Unzip the files</a:t>
            </a:r>
          </a:p>
          <a:p>
            <a:pPr lvl="1"/>
            <a:r>
              <a:rPr lang="en-US" dirty="0" smtClean="0"/>
              <a:t>Copy the source code from Google Teachable to Notepad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5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8744" y="3291840"/>
            <a:ext cx="3871245" cy="33226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700" dirty="0"/>
              <a:t>from </a:t>
            </a:r>
            <a:r>
              <a:rPr lang="en-US" sz="700" dirty="0" err="1"/>
              <a:t>keras.models</a:t>
            </a:r>
            <a:r>
              <a:rPr lang="en-US" sz="700" dirty="0"/>
              <a:t> import </a:t>
            </a:r>
            <a:r>
              <a:rPr lang="en-US" sz="700" dirty="0" err="1"/>
              <a:t>load_model</a:t>
            </a:r>
            <a:endParaRPr lang="en-US" sz="700" dirty="0"/>
          </a:p>
          <a:p>
            <a:r>
              <a:rPr lang="en-US" sz="700" dirty="0"/>
              <a:t>from PIL import Image, </a:t>
            </a:r>
            <a:r>
              <a:rPr lang="en-US" sz="700" dirty="0" err="1"/>
              <a:t>ImageOps</a:t>
            </a:r>
            <a:endParaRPr lang="en-US" sz="700" dirty="0"/>
          </a:p>
          <a:p>
            <a:r>
              <a:rPr lang="en-US" sz="700" dirty="0"/>
              <a:t>import </a:t>
            </a:r>
            <a:r>
              <a:rPr lang="en-US" sz="700" dirty="0" err="1"/>
              <a:t>numpy</a:t>
            </a:r>
            <a:r>
              <a:rPr lang="en-US" sz="700" dirty="0"/>
              <a:t> as </a:t>
            </a:r>
            <a:r>
              <a:rPr lang="en-US" sz="700" dirty="0" err="1"/>
              <a:t>np</a:t>
            </a:r>
            <a:endParaRPr lang="en-US" sz="700" dirty="0"/>
          </a:p>
          <a:p>
            <a:endParaRPr lang="en-US" sz="700" dirty="0"/>
          </a:p>
          <a:p>
            <a:r>
              <a:rPr lang="en-US" sz="700" dirty="0"/>
              <a:t># Load the model</a:t>
            </a:r>
          </a:p>
          <a:p>
            <a:r>
              <a:rPr lang="en-US" sz="700" dirty="0"/>
              <a:t>model = </a:t>
            </a:r>
            <a:r>
              <a:rPr lang="en-US" sz="700" dirty="0" err="1"/>
              <a:t>load_model</a:t>
            </a:r>
            <a:r>
              <a:rPr lang="en-US" sz="700" dirty="0"/>
              <a:t>('keras_model.h5')</a:t>
            </a:r>
          </a:p>
          <a:p>
            <a:endParaRPr lang="en-US" sz="700" dirty="0"/>
          </a:p>
          <a:p>
            <a:r>
              <a:rPr lang="en-US" sz="700" dirty="0"/>
              <a:t># Create the array of the right shape to feed into the </a:t>
            </a:r>
            <a:r>
              <a:rPr lang="en-US" sz="700" dirty="0" err="1"/>
              <a:t>keras</a:t>
            </a:r>
            <a:r>
              <a:rPr lang="en-US" sz="700" dirty="0"/>
              <a:t> model</a:t>
            </a:r>
          </a:p>
          <a:p>
            <a:r>
              <a:rPr lang="en-US" sz="700" dirty="0"/>
              <a:t># The 'length' or number of images you can put into the array is</a:t>
            </a:r>
          </a:p>
          <a:p>
            <a:r>
              <a:rPr lang="en-US" sz="700" dirty="0"/>
              <a:t># determined by the first position in the shape tuple, in this case 1.</a:t>
            </a:r>
          </a:p>
          <a:p>
            <a:r>
              <a:rPr lang="en-US" sz="700" dirty="0"/>
              <a:t>data = </a:t>
            </a:r>
            <a:r>
              <a:rPr lang="en-US" sz="700" dirty="0" err="1"/>
              <a:t>np.ndarray</a:t>
            </a:r>
            <a:r>
              <a:rPr lang="en-US" sz="700" dirty="0"/>
              <a:t>(shape=(1, 224, 224, 3), </a:t>
            </a:r>
            <a:r>
              <a:rPr lang="en-US" sz="700" dirty="0" err="1"/>
              <a:t>dtype</a:t>
            </a:r>
            <a:r>
              <a:rPr lang="en-US" sz="700" dirty="0"/>
              <a:t>=np.float32)</a:t>
            </a:r>
          </a:p>
          <a:p>
            <a:r>
              <a:rPr lang="en-US" sz="700" dirty="0"/>
              <a:t># Replace this with the path to your image</a:t>
            </a:r>
          </a:p>
          <a:p>
            <a:r>
              <a:rPr lang="en-US" sz="700" dirty="0"/>
              <a:t>image = </a:t>
            </a:r>
            <a:r>
              <a:rPr lang="en-US" sz="700" dirty="0" err="1"/>
              <a:t>Image.open</a:t>
            </a:r>
            <a:r>
              <a:rPr lang="en-US" sz="700" dirty="0"/>
              <a:t>('&lt;IMAGE_PATH&gt;')</a:t>
            </a:r>
          </a:p>
          <a:p>
            <a:r>
              <a:rPr lang="en-US" sz="700" dirty="0"/>
              <a:t>#resize the image to a 224x224 with the same strategy as in TM2:</a:t>
            </a:r>
          </a:p>
          <a:p>
            <a:r>
              <a:rPr lang="en-US" sz="700" dirty="0"/>
              <a:t>#resizing the image to be at least 224x224 and then cropping from the center</a:t>
            </a:r>
          </a:p>
          <a:p>
            <a:r>
              <a:rPr lang="en-US" sz="700" dirty="0"/>
              <a:t>size = (224, 224)</a:t>
            </a:r>
          </a:p>
          <a:p>
            <a:r>
              <a:rPr lang="en-US" sz="700" dirty="0"/>
              <a:t>image = </a:t>
            </a:r>
            <a:r>
              <a:rPr lang="en-US" sz="700" dirty="0" err="1"/>
              <a:t>ImageOps.fit</a:t>
            </a:r>
            <a:r>
              <a:rPr lang="en-US" sz="700" dirty="0"/>
              <a:t>(image, size, </a:t>
            </a:r>
            <a:r>
              <a:rPr lang="en-US" sz="700" dirty="0" err="1"/>
              <a:t>Image.ANTIALIAS</a:t>
            </a:r>
            <a:r>
              <a:rPr lang="en-US" sz="700" dirty="0"/>
              <a:t>)</a:t>
            </a:r>
          </a:p>
          <a:p>
            <a:endParaRPr lang="en-US" sz="700" dirty="0"/>
          </a:p>
          <a:p>
            <a:r>
              <a:rPr lang="en-US" sz="700" dirty="0"/>
              <a:t>#turn the image into a </a:t>
            </a:r>
            <a:r>
              <a:rPr lang="en-US" sz="700" dirty="0" err="1"/>
              <a:t>numpy</a:t>
            </a:r>
            <a:r>
              <a:rPr lang="en-US" sz="700" dirty="0"/>
              <a:t> array</a:t>
            </a:r>
          </a:p>
          <a:p>
            <a:r>
              <a:rPr lang="en-US" sz="700" dirty="0" err="1"/>
              <a:t>image_array</a:t>
            </a:r>
            <a:r>
              <a:rPr lang="en-US" sz="700" dirty="0"/>
              <a:t> = </a:t>
            </a:r>
            <a:r>
              <a:rPr lang="en-US" sz="700" dirty="0" err="1"/>
              <a:t>np.asarray</a:t>
            </a:r>
            <a:r>
              <a:rPr lang="en-US" sz="700" dirty="0"/>
              <a:t>(image)</a:t>
            </a:r>
          </a:p>
          <a:p>
            <a:r>
              <a:rPr lang="en-US" sz="700" dirty="0"/>
              <a:t># Normalize the image</a:t>
            </a:r>
          </a:p>
          <a:p>
            <a:r>
              <a:rPr lang="en-US" sz="700" dirty="0" err="1"/>
              <a:t>normalized_image_array</a:t>
            </a:r>
            <a:r>
              <a:rPr lang="en-US" sz="700" dirty="0"/>
              <a:t> = (</a:t>
            </a:r>
            <a:r>
              <a:rPr lang="en-US" sz="700" dirty="0" err="1"/>
              <a:t>image_array.astype</a:t>
            </a:r>
            <a:r>
              <a:rPr lang="en-US" sz="700" dirty="0"/>
              <a:t>(np.float32) / 127.0) - 1</a:t>
            </a:r>
          </a:p>
          <a:p>
            <a:r>
              <a:rPr lang="en-US" sz="700" dirty="0"/>
              <a:t># Load the image into the array</a:t>
            </a:r>
          </a:p>
          <a:p>
            <a:r>
              <a:rPr lang="en-US" sz="700" dirty="0"/>
              <a:t>data[0] = </a:t>
            </a:r>
            <a:r>
              <a:rPr lang="en-US" sz="700" dirty="0" err="1"/>
              <a:t>normalized_image_array</a:t>
            </a:r>
            <a:endParaRPr lang="en-US" sz="700" dirty="0"/>
          </a:p>
          <a:p>
            <a:endParaRPr lang="en-US" sz="700" dirty="0"/>
          </a:p>
          <a:p>
            <a:r>
              <a:rPr lang="en-US" sz="700" dirty="0"/>
              <a:t># run the inference</a:t>
            </a:r>
          </a:p>
          <a:p>
            <a:r>
              <a:rPr lang="en-US" sz="700" dirty="0"/>
              <a:t>prediction = </a:t>
            </a:r>
            <a:r>
              <a:rPr lang="en-US" sz="700" dirty="0" err="1"/>
              <a:t>model.predict</a:t>
            </a:r>
            <a:r>
              <a:rPr lang="en-US" sz="700" dirty="0"/>
              <a:t>(data)</a:t>
            </a:r>
          </a:p>
          <a:p>
            <a:r>
              <a:rPr lang="en-US" sz="700" dirty="0"/>
              <a:t>print(prediction)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8744" y="2863785"/>
            <a:ext cx="2080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Python Source Code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2500" t="11333" r="59875" b="54667"/>
          <a:stretch/>
        </p:blipFill>
        <p:spPr>
          <a:xfrm>
            <a:off x="5218757" y="3956329"/>
            <a:ext cx="3617311" cy="25042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18757" y="2863785"/>
            <a:ext cx="384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AI Files (keras_model.h5 and lables.txt)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82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797" y="971550"/>
            <a:ext cx="8650783" cy="251164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Part 2: Python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9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Intelligence Overview</a:t>
            </a:r>
            <a:endParaRPr lang="en-US" dirty="0"/>
          </a:p>
        </p:txBody>
      </p:sp>
      <p:pic>
        <p:nvPicPr>
          <p:cNvPr id="7170" name="Picture 2" descr="Machine Learning cơ bả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90" y="1108392"/>
            <a:ext cx="8687299" cy="552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09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 new Python project:</a:t>
            </a:r>
          </a:p>
          <a:p>
            <a:pPr lvl="1"/>
            <a:r>
              <a:rPr lang="en-US" dirty="0" smtClean="0"/>
              <a:t>Save the project in an empty folder (e.g. </a:t>
            </a:r>
            <a:r>
              <a:rPr lang="en-US" dirty="0" err="1" smtClean="0"/>
              <a:t>AI_Python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Python version 3.8.5 (or older) is recommended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Student should print to the console a simple string in order to test the Python Editor and Python Interpreter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47" y="2673330"/>
            <a:ext cx="5950452" cy="254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12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following libraries (required for AI processing):</a:t>
            </a:r>
          </a:p>
          <a:p>
            <a:pPr lvl="1"/>
            <a:r>
              <a:rPr lang="en-US" dirty="0" err="1"/>
              <a:t>t</a:t>
            </a:r>
            <a:r>
              <a:rPr lang="en-US" dirty="0" err="1" smtClean="0"/>
              <a:t>ensorflow</a:t>
            </a:r>
            <a:endParaRPr lang="en-US" dirty="0" smtClean="0"/>
          </a:p>
          <a:p>
            <a:pPr lvl="1"/>
            <a:r>
              <a:rPr lang="en-US" dirty="0" err="1"/>
              <a:t>k</a:t>
            </a:r>
            <a:r>
              <a:rPr lang="en-US" dirty="0" err="1" smtClean="0"/>
              <a:t>eras</a:t>
            </a:r>
            <a:endParaRPr lang="en-US" dirty="0" smtClean="0"/>
          </a:p>
          <a:p>
            <a:pPr lvl="1"/>
            <a:r>
              <a:rPr lang="en-US" dirty="0" err="1"/>
              <a:t>n</a:t>
            </a:r>
            <a:r>
              <a:rPr lang="en-US" dirty="0" err="1" smtClean="0"/>
              <a:t>umpy</a:t>
            </a:r>
            <a:endParaRPr lang="en-US" dirty="0" smtClean="0"/>
          </a:p>
          <a:p>
            <a:pPr lvl="1"/>
            <a:r>
              <a:rPr lang="en-US" dirty="0"/>
              <a:t>p</a:t>
            </a:r>
            <a:r>
              <a:rPr lang="en-US" dirty="0" smtClean="0"/>
              <a:t>illow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-python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Pycharm</a:t>
            </a:r>
            <a:r>
              <a:rPr lang="en-US" dirty="0" smtClean="0"/>
              <a:t> Editor, these libraries can be installed through GUI: </a:t>
            </a:r>
          </a:p>
          <a:p>
            <a:pPr lvl="1"/>
            <a:r>
              <a:rPr lang="en-US" dirty="0" smtClean="0"/>
              <a:t>From menu File, select Setting</a:t>
            </a:r>
          </a:p>
          <a:p>
            <a:pPr lvl="1"/>
            <a:r>
              <a:rPr lang="en-US" dirty="0" smtClean="0"/>
              <a:t>Navigate to the Project</a:t>
            </a:r>
          </a:p>
          <a:p>
            <a:pPr lvl="1"/>
            <a:r>
              <a:rPr lang="en-US" dirty="0" smtClean="0"/>
              <a:t>Select Python Interpreter</a:t>
            </a:r>
          </a:p>
          <a:p>
            <a:pPr lvl="1"/>
            <a:r>
              <a:rPr lang="en-US" dirty="0" smtClean="0"/>
              <a:t>Click on Add icon, filter the library and click on Install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70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529" y="6007261"/>
            <a:ext cx="9010221" cy="71301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This option is only available in </a:t>
            </a:r>
            <a:r>
              <a:rPr lang="en-US" dirty="0" err="1" smtClean="0"/>
              <a:t>Pycharm</a:t>
            </a:r>
            <a:r>
              <a:rPr lang="en-US" dirty="0" smtClean="0"/>
              <a:t> IDE. Other IDEs normally use the pip command to install a package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library by GUI in </a:t>
            </a:r>
            <a:r>
              <a:rPr lang="en-US" dirty="0" err="1" smtClean="0"/>
              <a:t>PyCharm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04" y="1516548"/>
            <a:ext cx="5695896" cy="4198958"/>
          </a:xfrm>
          <a:prstGeom prst="rect">
            <a:avLst/>
          </a:prstGeom>
        </p:spPr>
      </p:pic>
      <p:pic>
        <p:nvPicPr>
          <p:cNvPr id="5" name="Picture 4" descr="Orange Click Here Hand PNG Transparent Background, Free Download #45037 -  FreeIcons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434" y="2829874"/>
            <a:ext cx="340666" cy="43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295188" y="3059573"/>
            <a:ext cx="161958" cy="170564"/>
          </a:xfrm>
          <a:prstGeom prst="ellipse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1</a:t>
            </a:r>
            <a:endParaRPr lang="en-US" sz="1400" b="1" dirty="0"/>
          </a:p>
        </p:txBody>
      </p:sp>
      <p:pic>
        <p:nvPicPr>
          <p:cNvPr id="7" name="Picture 6" descr="Orange Click Here Hand PNG Transparent Background, Free Download #45037 -  FreeIcons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954" y="2357434"/>
            <a:ext cx="340666" cy="43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>
          <a:xfrm>
            <a:off x="1772708" y="2587133"/>
            <a:ext cx="161958" cy="170564"/>
          </a:xfrm>
          <a:prstGeom prst="ellipse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2</a:t>
            </a:r>
            <a:endParaRPr lang="en-US" sz="1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r="70604" b="65038"/>
          <a:stretch/>
        </p:blipFill>
        <p:spPr>
          <a:xfrm>
            <a:off x="6206622" y="1516548"/>
            <a:ext cx="2323920" cy="22522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79549" r="70604" b="833"/>
          <a:stretch/>
        </p:blipFill>
        <p:spPr>
          <a:xfrm>
            <a:off x="6206622" y="3768776"/>
            <a:ext cx="2323920" cy="1263778"/>
          </a:xfrm>
          <a:prstGeom prst="rect">
            <a:avLst/>
          </a:prstGeom>
        </p:spPr>
      </p:pic>
      <p:pic>
        <p:nvPicPr>
          <p:cNvPr id="11" name="Picture 10" descr="Orange Click Here Hand PNG Transparent Background, Free Download #45037 -  FreeIcons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815" y="1931849"/>
            <a:ext cx="340666" cy="43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/>
          <p:cNvSpPr/>
          <p:nvPr/>
        </p:nvSpPr>
        <p:spPr>
          <a:xfrm>
            <a:off x="7672569" y="2161548"/>
            <a:ext cx="161958" cy="170564"/>
          </a:xfrm>
          <a:prstGeom prst="ellipse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3</a:t>
            </a:r>
          </a:p>
        </p:txBody>
      </p:sp>
      <p:pic>
        <p:nvPicPr>
          <p:cNvPr id="13" name="Picture 12" descr="Orange Click Here Hand PNG Transparent Background, Free Download #45037 -  FreeIcons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838" y="4866173"/>
            <a:ext cx="340666" cy="43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/>
          <p:cNvSpPr/>
          <p:nvPr/>
        </p:nvSpPr>
        <p:spPr>
          <a:xfrm>
            <a:off x="7240592" y="5095872"/>
            <a:ext cx="161958" cy="170564"/>
          </a:xfrm>
          <a:prstGeom prst="ellipse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3452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Copy the AI Files (</a:t>
            </a:r>
            <a:r>
              <a:rPr lang="en-US" dirty="0"/>
              <a:t>keras_model.h5 and lables.txt</a:t>
            </a:r>
            <a:r>
              <a:rPr lang="en-US" dirty="0" smtClean="0"/>
              <a:t>) to the same folder of main.py</a:t>
            </a:r>
          </a:p>
          <a:p>
            <a:pPr marL="109725" indent="0">
              <a:buNone/>
            </a:pPr>
            <a:endParaRPr lang="en-US" dirty="0" smtClean="0"/>
          </a:p>
          <a:p>
            <a:r>
              <a:rPr lang="en-US" dirty="0" smtClean="0"/>
              <a:t>Copy an simple image to the same folder of main.py (the resolution should be higher than 224x224 pixel)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998" y="3721025"/>
            <a:ext cx="2851581" cy="3066795"/>
          </a:xfrm>
          <a:prstGeom prst="rect">
            <a:avLst/>
          </a:prstGeom>
        </p:spPr>
      </p:pic>
      <p:pic>
        <p:nvPicPr>
          <p:cNvPr id="5" name="Picture 4" descr="Orange Click Here Hand PNG Transparent Background, Free Download #45037 -  FreeIcons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931" y="5026143"/>
            <a:ext cx="340666" cy="43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4653685" y="5255842"/>
            <a:ext cx="161958" cy="170564"/>
          </a:xfrm>
          <a:prstGeom prst="ellipse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1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32723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Copy the whole source code and place in main.py:</a:t>
            </a:r>
          </a:p>
          <a:p>
            <a:pPr marL="109725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5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5250" b="32666"/>
          <a:stretch/>
        </p:blipFill>
        <p:spPr>
          <a:xfrm>
            <a:off x="565999" y="2423160"/>
            <a:ext cx="7955280" cy="355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0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Modify the line 13 or 14, change the name of the image to your image, which is placed in the same folder with main.py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6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4834" t="25852" r="917" b="21259"/>
          <a:stretch/>
        </p:blipFill>
        <p:spPr>
          <a:xfrm>
            <a:off x="777241" y="2849315"/>
            <a:ext cx="7437120" cy="297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52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the python program. The output should be an 2D array, presenting the </a:t>
            </a:r>
            <a:r>
              <a:rPr lang="en-US" b="1" dirty="0" smtClean="0"/>
              <a:t>confidence (in percent)</a:t>
            </a:r>
            <a:r>
              <a:rPr lang="en-US" dirty="0" smtClean="0"/>
              <a:t> of all the labels trained in Google Teachable Machine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7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6963"/>
          <a:stretch/>
        </p:blipFill>
        <p:spPr>
          <a:xfrm>
            <a:off x="626959" y="2735580"/>
            <a:ext cx="7833360" cy="365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3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the maximum confidence and its index from 2D array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8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35480" y="2270820"/>
            <a:ext cx="574548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#get the 1D array</a:t>
            </a:r>
          </a:p>
          <a:p>
            <a:r>
              <a:rPr lang="en-US" sz="2400" dirty="0"/>
              <a:t>output = prediction[0]</a:t>
            </a:r>
          </a:p>
          <a:p>
            <a:r>
              <a:rPr lang="en-US" sz="2400" dirty="0"/>
              <a:t>#assign default value for max confidence</a:t>
            </a:r>
          </a:p>
          <a:p>
            <a:r>
              <a:rPr lang="en-US" sz="2400" dirty="0" err="1"/>
              <a:t>max_index</a:t>
            </a:r>
            <a:r>
              <a:rPr lang="en-US" sz="2400" dirty="0"/>
              <a:t> = 0</a:t>
            </a:r>
          </a:p>
          <a:p>
            <a:r>
              <a:rPr lang="en-US" sz="2400" dirty="0" err="1"/>
              <a:t>max_confidence</a:t>
            </a:r>
            <a:r>
              <a:rPr lang="en-US" sz="2400" dirty="0"/>
              <a:t> = output[0]</a:t>
            </a:r>
          </a:p>
          <a:p>
            <a:r>
              <a:rPr lang="en-US" sz="2400" dirty="0"/>
              <a:t>#find the maximum confidence and its index</a:t>
            </a:r>
          </a:p>
          <a:p>
            <a:r>
              <a:rPr lang="en-US" sz="2400" dirty="0"/>
              <a:t>for </a:t>
            </a:r>
            <a:r>
              <a:rPr lang="en-US" sz="2400" dirty="0" err="1"/>
              <a:t>i</a:t>
            </a:r>
            <a:r>
              <a:rPr lang="en-US" sz="2400" dirty="0"/>
              <a:t> in range(1, </a:t>
            </a:r>
            <a:r>
              <a:rPr lang="en-US" sz="2400" dirty="0" err="1"/>
              <a:t>len</a:t>
            </a:r>
            <a:r>
              <a:rPr lang="en-US" sz="2400" dirty="0"/>
              <a:t>(output)):</a:t>
            </a:r>
          </a:p>
          <a:p>
            <a:r>
              <a:rPr lang="en-US" sz="2400" dirty="0"/>
              <a:t>    if </a:t>
            </a:r>
            <a:r>
              <a:rPr lang="en-US" sz="2400" dirty="0" err="1"/>
              <a:t>max_confidence</a:t>
            </a:r>
            <a:r>
              <a:rPr lang="en-US" sz="2400" dirty="0"/>
              <a:t> &lt; output[</a:t>
            </a:r>
            <a:r>
              <a:rPr lang="en-US" sz="2400" dirty="0" err="1"/>
              <a:t>i</a:t>
            </a:r>
            <a:r>
              <a:rPr lang="en-US" sz="2400" dirty="0"/>
              <a:t>]:</a:t>
            </a:r>
          </a:p>
          <a:p>
            <a:r>
              <a:rPr lang="en-US" sz="2400" dirty="0"/>
              <a:t>        </a:t>
            </a:r>
            <a:r>
              <a:rPr lang="en-US" sz="2400" dirty="0" err="1"/>
              <a:t>max_confidence</a:t>
            </a:r>
            <a:r>
              <a:rPr lang="en-US" sz="2400" dirty="0"/>
              <a:t> = output[</a:t>
            </a:r>
            <a:r>
              <a:rPr lang="en-US" sz="2400" dirty="0" err="1"/>
              <a:t>i</a:t>
            </a:r>
            <a:r>
              <a:rPr lang="en-US" sz="2400" dirty="0"/>
              <a:t>]</a:t>
            </a:r>
          </a:p>
          <a:p>
            <a:r>
              <a:rPr lang="en-US" sz="2400" dirty="0"/>
              <a:t>        </a:t>
            </a:r>
            <a:r>
              <a:rPr lang="en-US" sz="2400" dirty="0" err="1"/>
              <a:t>max_index</a:t>
            </a:r>
            <a:r>
              <a:rPr lang="en-US" sz="2400" dirty="0"/>
              <a:t> = </a:t>
            </a:r>
            <a:r>
              <a:rPr lang="en-US" sz="2400" dirty="0" err="1"/>
              <a:t>i</a:t>
            </a:r>
            <a:endParaRPr lang="en-US" sz="2400" dirty="0"/>
          </a:p>
          <a:p>
            <a:r>
              <a:rPr lang="en-US" sz="2400" dirty="0"/>
              <a:t>print(</a:t>
            </a:r>
            <a:r>
              <a:rPr lang="en-US" sz="2400" dirty="0" err="1"/>
              <a:t>max_index</a:t>
            </a:r>
            <a:r>
              <a:rPr lang="en-US" sz="2400" dirty="0"/>
              <a:t>, </a:t>
            </a:r>
            <a:r>
              <a:rPr lang="en-US" sz="2400" dirty="0" err="1"/>
              <a:t>max_confidence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4472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 the labels to the maximum index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9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4360" y="2967335"/>
            <a:ext cx="7848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file = open("</a:t>
            </a:r>
            <a:r>
              <a:rPr lang="en-US" sz="3600" dirty="0" err="1"/>
              <a:t>labels.txt",encoding</a:t>
            </a:r>
            <a:r>
              <a:rPr lang="en-US" sz="3600" dirty="0"/>
              <a:t>="utf8")</a:t>
            </a:r>
            <a:br>
              <a:rPr lang="en-US" sz="3600" dirty="0"/>
            </a:br>
            <a:r>
              <a:rPr lang="en-US" sz="3600" dirty="0"/>
              <a:t>data = </a:t>
            </a:r>
            <a:r>
              <a:rPr lang="en-US" sz="3600" dirty="0" err="1"/>
              <a:t>file.read</a:t>
            </a:r>
            <a:r>
              <a:rPr lang="en-US" sz="3600" dirty="0"/>
              <a:t>().split("\n")</a:t>
            </a:r>
            <a:br>
              <a:rPr lang="en-US" sz="3600" dirty="0"/>
            </a:br>
            <a:r>
              <a:rPr lang="en-US" sz="3600" dirty="0"/>
              <a:t>print("AI Result: ", data[</a:t>
            </a:r>
            <a:r>
              <a:rPr lang="en-US" sz="3600" dirty="0" err="1"/>
              <a:t>max_index</a:t>
            </a:r>
            <a:r>
              <a:rPr lang="en-US" sz="3600" dirty="0"/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320262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live image from the camera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10</a:t>
            </a:r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57200" y="257556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normalizeH="0" baseline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kumimoji="0" lang="en-US" sz="3000" b="0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cv2</a:t>
            </a:r>
            <a:br>
              <a:rPr kumimoji="0" lang="en-US" sz="3000" b="0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3000" b="0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cam = cv2.VideoCapture(</a:t>
            </a:r>
            <a:r>
              <a:rPr kumimoji="0" lang="en-US" sz="3000" b="0" i="0" u="none" strike="noStrike" cap="none" normalizeH="0" baseline="0" smtClean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en-US" sz="3000" b="0" i="0" u="none" strike="noStrike" cap="none" normalizeH="0" baseline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57200" y="3909253"/>
            <a:ext cx="5522666" cy="14773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def</a:t>
            </a:r>
            <a:r>
              <a:rPr kumimoji="0" lang="en-US" sz="30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en-US" sz="3000" b="0" i="0" u="none" strike="noStrike" cap="none" normalizeH="0" baseline="0" dirty="0" err="1" smtClean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image_capture</a:t>
            </a:r>
            <a:r>
              <a:rPr kumimoji="0" lang="en-US" sz="3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():</a:t>
            </a:r>
            <a:br>
              <a:rPr kumimoji="0" lang="en-US" sz="3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3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</a:t>
            </a:r>
            <a:r>
              <a:rPr kumimoji="0" lang="en-US" sz="3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ret,frame</a:t>
            </a:r>
            <a:r>
              <a:rPr kumimoji="0" lang="en-US" sz="3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kumimoji="0" lang="en-US" sz="30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cam.read</a:t>
            </a:r>
            <a:r>
              <a:rPr kumimoji="0" lang="en-US" sz="3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en-US" sz="3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3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cv2.imwrite (</a:t>
            </a:r>
            <a:r>
              <a:rPr kumimoji="0" lang="en-US" sz="30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"test.</a:t>
            </a:r>
            <a:r>
              <a:rPr kumimoji="0" lang="en-US" sz="3000" b="0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png</a:t>
            </a:r>
            <a:r>
              <a:rPr kumimoji="0" lang="en-US" sz="30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en-US" sz="30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,frame)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63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529" y="5648959"/>
            <a:ext cx="9010221" cy="107131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Deep learning models are gaining popularity for the fact that they can achieve state-of-the-art accuracy which at times can </a:t>
            </a:r>
            <a:r>
              <a:rPr lang="en-US" b="1" dirty="0"/>
              <a:t>outperform </a:t>
            </a:r>
            <a:r>
              <a:rPr lang="en-US" b="1" dirty="0" smtClean="0"/>
              <a:t>human</a:t>
            </a: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</a:t>
            </a:r>
            <a:r>
              <a:rPr lang="en-US" dirty="0" err="1" smtClean="0"/>
              <a:t>vs</a:t>
            </a:r>
            <a:r>
              <a:rPr lang="en-US" dirty="0" smtClean="0"/>
              <a:t> Deep Learning</a:t>
            </a:r>
            <a:endParaRPr lang="en-US" dirty="0"/>
          </a:p>
        </p:txBody>
      </p:sp>
      <p:pic>
        <p:nvPicPr>
          <p:cNvPr id="8194" name="Picture 2" descr="The Difference Between Machine Learning and Deep Learn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58" b="5853"/>
          <a:stretch/>
        </p:blipFill>
        <p:spPr bwMode="auto">
          <a:xfrm>
            <a:off x="1390812" y="1363827"/>
            <a:ext cx="6305654" cy="387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72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529" y="1283517"/>
            <a:ext cx="3772895" cy="5436758"/>
          </a:xfrm>
        </p:spPr>
        <p:txBody>
          <a:bodyPr/>
          <a:lstStyle/>
          <a:p>
            <a:r>
              <a:rPr lang="en-US" dirty="0" smtClean="0"/>
              <a:t>Refactor the python source code, having </a:t>
            </a:r>
            <a:r>
              <a:rPr lang="en-US" dirty="0" err="1" smtClean="0"/>
              <a:t>image_capture</a:t>
            </a:r>
            <a:r>
              <a:rPr lang="en-US" dirty="0" smtClean="0"/>
              <a:t>() and </a:t>
            </a:r>
            <a:r>
              <a:rPr lang="en-US" dirty="0" err="1" smtClean="0"/>
              <a:t>image_detector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11</a:t>
            </a:r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366900" y="617534"/>
            <a:ext cx="4332719" cy="61709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"Hello AI"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from </a:t>
            </a:r>
            <a:r>
              <a:rPr kumimoji="0" lang="en-US" sz="8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keras.models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kumimoji="0" lang="en-US" sz="8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load_model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/>
            </a:r>
            <a:b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from 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PIL 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Image, </a:t>
            </a:r>
            <a:r>
              <a:rPr kumimoji="0" lang="en-US" sz="8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ImageOps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/>
            </a:r>
            <a:b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kumimoji="0" lang="en-US" sz="8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numpy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as </a:t>
            </a:r>
            <a:r>
              <a:rPr kumimoji="0" lang="en-US" sz="8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np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/>
            </a:r>
            <a:b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/>
            </a:r>
            <a:b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cv2</a:t>
            </a:r>
            <a:b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cam = cv2.VideoCapture(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8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Load the model</a:t>
            </a:r>
            <a:br>
              <a:rPr kumimoji="0" lang="en-US" sz="8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sz="8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model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kumimoji="0" lang="en-US" sz="8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load_model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'keras_model.h5'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/>
            </a:r>
            <a:b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8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def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en-US" sz="800" b="0" i="0" u="none" strike="noStrike" cap="none" normalizeH="0" baseline="0" dirty="0" err="1" smtClean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image_capture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():</a:t>
            </a:r>
            <a:b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</a:t>
            </a:r>
            <a:r>
              <a:rPr kumimoji="0" lang="en-US" sz="8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ret,frame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kumimoji="0" lang="en-US" sz="8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cam.read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cv2.imwrite (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"test.</a:t>
            </a:r>
            <a:r>
              <a:rPr kumimoji="0" lang="en-US" sz="800" b="0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png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,frame)</a:t>
            </a:r>
            <a:b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/>
            </a:r>
            <a:b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8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def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en-US" sz="800" b="0" i="0" u="none" strike="noStrike" cap="none" normalizeH="0" baseline="0" dirty="0" err="1" smtClean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image_detector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():</a:t>
            </a:r>
            <a:r>
              <a:rPr kumimoji="0" lang="en-US" sz="8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/>
            </a:r>
            <a:br>
              <a:rPr kumimoji="0" lang="en-US" sz="8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sz="8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data = </a:t>
            </a:r>
            <a:r>
              <a:rPr kumimoji="0" lang="en-US" sz="8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np.ndarray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shape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=(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224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224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3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 </a:t>
            </a:r>
            <a:r>
              <a:rPr kumimoji="0" lang="en-US" sz="8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dtype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=np.float32)</a:t>
            </a:r>
            <a:b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sz="8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Replace this with the path to your image</a:t>
            </a:r>
            <a:br>
              <a:rPr kumimoji="0" lang="en-US" sz="8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sz="8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en-US" sz="8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image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kumimoji="0" lang="en-US" sz="8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Image.open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'test.png'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sz="8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#resize the image to a 224x224 with the same strategy as in TM2:</a:t>
            </a:r>
            <a:br>
              <a:rPr kumimoji="0" lang="en-US" sz="8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sz="8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#resizing the image to be at least 224x224 and then cropping from the center</a:t>
            </a:r>
            <a:br>
              <a:rPr kumimoji="0" lang="en-US" sz="8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sz="8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size = (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224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224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image = </a:t>
            </a:r>
            <a:r>
              <a:rPr kumimoji="0" lang="en-US" sz="8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ImageOps.fit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(image, size, </a:t>
            </a:r>
            <a:r>
              <a:rPr kumimoji="0" lang="en-US" sz="8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Image.ANTIALIAS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/>
            </a:r>
            <a:b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sz="8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#turn the image into a </a:t>
            </a:r>
            <a:r>
              <a:rPr kumimoji="0" lang="en-US" sz="8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numpy</a:t>
            </a:r>
            <a:r>
              <a:rPr kumimoji="0" lang="en-US" sz="8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array</a:t>
            </a:r>
            <a:br>
              <a:rPr kumimoji="0" lang="en-US" sz="8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sz="8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en-US" sz="8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image_array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kumimoji="0" lang="en-US" sz="8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np.asarray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(image)</a:t>
            </a:r>
            <a:b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sz="8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Normalize the image</a:t>
            </a:r>
            <a:br>
              <a:rPr kumimoji="0" lang="en-US" sz="8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sz="8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en-US" sz="8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normalized_image_array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(</a:t>
            </a:r>
            <a:r>
              <a:rPr kumimoji="0" lang="en-US" sz="8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image_array.astype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(np.float32) / 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127.0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- 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b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</a:b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    </a:t>
            </a:r>
            <a:r>
              <a:rPr kumimoji="0" lang="en-US" sz="8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Load the image into the array</a:t>
            </a:r>
            <a:br>
              <a:rPr kumimoji="0" lang="en-US" sz="8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sz="8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data[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 = </a:t>
            </a:r>
            <a:r>
              <a:rPr kumimoji="0" lang="en-US" sz="8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normalized_image_array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/>
            </a:r>
            <a:b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/>
            </a:r>
            <a:b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sz="8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run the inference</a:t>
            </a:r>
            <a:br>
              <a:rPr kumimoji="0" lang="en-US" sz="8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sz="8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prediction = </a:t>
            </a:r>
            <a:r>
              <a:rPr kumimoji="0" lang="en-US" sz="8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model.predict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(data)</a:t>
            </a:r>
            <a:b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/>
            </a:r>
            <a:b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sz="8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#get the 1D array</a:t>
            </a:r>
            <a:br>
              <a:rPr kumimoji="0" lang="en-US" sz="8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sz="8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output = prediction[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</a:t>
            </a:r>
            <a:b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sz="8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#assign default value for max confidence</a:t>
            </a:r>
            <a:br>
              <a:rPr kumimoji="0" lang="en-US" sz="8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sz="8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en-US" sz="8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max_index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b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</a:b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    </a:t>
            </a:r>
            <a:r>
              <a:rPr kumimoji="0" lang="en-US" sz="8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max_confidence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output[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</a:t>
            </a:r>
            <a:b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sz="8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#find the maximum confidence and its index</a:t>
            </a:r>
            <a:br>
              <a:rPr kumimoji="0" lang="en-US" sz="8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sz="8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for </a:t>
            </a:r>
            <a:r>
              <a:rPr kumimoji="0" lang="en-US" sz="8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 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range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sz="8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len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(output)):</a:t>
            </a:r>
            <a:b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 </a:t>
            </a:r>
            <a:r>
              <a:rPr kumimoji="0" lang="en-US" sz="8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max_confidence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&lt; output[</a:t>
            </a:r>
            <a:r>
              <a:rPr kumimoji="0" lang="en-US" sz="8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]:</a:t>
            </a:r>
            <a:b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en-US" sz="8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max_confidence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output[</a:t>
            </a:r>
            <a:r>
              <a:rPr kumimoji="0" lang="en-US" sz="8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</a:t>
            </a:r>
            <a:b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en-US" sz="8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max_index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kumimoji="0" lang="en-US" sz="8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/>
            </a:r>
            <a:b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sz="8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max_index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sz="8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max_confidence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/>
            </a:r>
            <a:b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file = 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open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en-US" sz="800" b="0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labels.txt"</a:t>
            </a:r>
            <a:r>
              <a:rPr kumimoji="0" lang="en-US" sz="8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kumimoji="0" lang="en-US" sz="8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encoding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"utf8"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data = </a:t>
            </a:r>
            <a:r>
              <a:rPr kumimoji="0" lang="en-US" sz="8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file.read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().split(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037A6"/>
                </a:solidFill>
                <a:effectLst/>
                <a:latin typeface="JetBrains Mono"/>
              </a:rPr>
              <a:t>\n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"AI Result: "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data[</a:t>
            </a:r>
            <a:r>
              <a:rPr kumimoji="0" lang="en-US" sz="8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max_index</a:t>
            </a: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])</a:t>
            </a:r>
            <a:b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/>
            </a:r>
            <a:br>
              <a:rPr kumimoji="0" lang="en-US" sz="8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endParaRPr kumimoji="0" lang="en-US" sz="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22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530" y="1283517"/>
            <a:ext cx="3157598" cy="5436758"/>
          </a:xfrm>
        </p:spPr>
        <p:txBody>
          <a:bodyPr/>
          <a:lstStyle/>
          <a:p>
            <a:r>
              <a:rPr lang="en-US" dirty="0" smtClean="0"/>
              <a:t>Add an infinite loop to the python source code.</a:t>
            </a:r>
          </a:p>
          <a:p>
            <a:r>
              <a:rPr lang="en-US" dirty="0" smtClean="0"/>
              <a:t>Import time library</a:t>
            </a:r>
          </a:p>
          <a:p>
            <a:r>
              <a:rPr lang="en-US" dirty="0" smtClean="0"/>
              <a:t>Every 5 seconds, call </a:t>
            </a:r>
            <a:r>
              <a:rPr lang="en-US" dirty="0" err="1" smtClean="0"/>
              <a:t>image_capture</a:t>
            </a:r>
            <a:r>
              <a:rPr lang="en-US" dirty="0" smtClean="0"/>
              <a:t>() then call </a:t>
            </a:r>
            <a:r>
              <a:rPr lang="en-US" dirty="0" err="1" smtClean="0"/>
              <a:t>image_detector</a:t>
            </a:r>
            <a:r>
              <a:rPr lang="en-US" dirty="0" smtClean="0"/>
              <a:t>()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12</a:t>
            </a:r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743040" y="625525"/>
            <a:ext cx="3352200" cy="62324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"Hello AI"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from </a:t>
            </a:r>
            <a:r>
              <a:rPr kumimoji="0" lang="en-US" sz="7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keras.models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kumimoji="0" lang="en-US" sz="7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load_model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/>
            </a:r>
            <a:b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from 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PIL 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Image, </a:t>
            </a:r>
            <a:r>
              <a:rPr kumimoji="0" lang="en-US" sz="7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ImageOps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/>
            </a:r>
            <a:b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kumimoji="0" lang="en-US" sz="7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numpy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as </a:t>
            </a:r>
            <a:r>
              <a:rPr kumimoji="0" lang="en-US" sz="7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np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/>
            </a:r>
            <a:b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cv2</a:t>
            </a:r>
            <a:b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time</a:t>
            </a:r>
            <a:b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/>
            </a:r>
            <a:b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cam = cv2.VideoCapture(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7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Load the model</a:t>
            </a:r>
            <a:br>
              <a:rPr kumimoji="0" lang="en-US" sz="7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sz="7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model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kumimoji="0" lang="en-US" sz="7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load_model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'keras_model.h5'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/>
            </a:r>
            <a:b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7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def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en-US" sz="700" b="0" i="0" u="none" strike="noStrike" cap="none" normalizeH="0" baseline="0" dirty="0" err="1" smtClean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image_capture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():</a:t>
            </a:r>
            <a:b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</a:t>
            </a:r>
            <a:r>
              <a:rPr kumimoji="0" lang="en-US" sz="7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ret,frame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kumimoji="0" lang="en-US" sz="7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cam.read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cv2.imwrite (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"test.</a:t>
            </a:r>
            <a:r>
              <a:rPr kumimoji="0" lang="en-US" sz="700" b="0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png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,frame)</a:t>
            </a:r>
            <a:b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/>
            </a:r>
            <a:b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7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def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en-US" sz="700" b="0" i="0" u="none" strike="noStrike" cap="none" normalizeH="0" baseline="0" dirty="0" err="1" smtClean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image_detector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():</a:t>
            </a:r>
            <a:b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sz="7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/>
            </a:r>
            <a:br>
              <a:rPr kumimoji="0" lang="en-US" sz="7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sz="7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data = </a:t>
            </a:r>
            <a:r>
              <a:rPr kumimoji="0" lang="en-US" sz="7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np.ndarray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shape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=(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224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224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3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 </a:t>
            </a:r>
            <a:r>
              <a:rPr kumimoji="0" lang="en-US" sz="7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dtype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=np.float32)</a:t>
            </a:r>
            <a:b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sz="7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Replace this with the path to your image</a:t>
            </a:r>
            <a:br>
              <a:rPr kumimoji="0" lang="en-US" sz="7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sz="7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en-US" sz="7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image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kumimoji="0" lang="en-US" sz="7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Image.open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'test.png'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sz="7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#resize the image to a 224x224 with the same strategy as in TM2:</a:t>
            </a:r>
            <a:br>
              <a:rPr kumimoji="0" lang="en-US" sz="7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sz="7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#resizing the image to be at least 224x224 and then cropping from the center</a:t>
            </a:r>
            <a:br>
              <a:rPr kumimoji="0" lang="en-US" sz="7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sz="7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size = (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224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224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image = </a:t>
            </a:r>
            <a:r>
              <a:rPr kumimoji="0" lang="en-US" sz="7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ImageOps.fit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(image, size, </a:t>
            </a:r>
            <a:r>
              <a:rPr kumimoji="0" lang="en-US" sz="7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Image.ANTIALIAS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/>
            </a:r>
            <a:b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sz="7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#turn the image into a </a:t>
            </a:r>
            <a:r>
              <a:rPr kumimoji="0" lang="en-US" sz="7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numpy</a:t>
            </a:r>
            <a:r>
              <a:rPr kumimoji="0" lang="en-US" sz="7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array</a:t>
            </a:r>
            <a:br>
              <a:rPr kumimoji="0" lang="en-US" sz="7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sz="7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en-US" sz="7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image_array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kumimoji="0" lang="en-US" sz="7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np.asarray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(image)</a:t>
            </a:r>
            <a:b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sz="7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Normalize the image</a:t>
            </a:r>
            <a:br>
              <a:rPr kumimoji="0" lang="en-US" sz="7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sz="7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en-US" sz="7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normalized_image_array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(</a:t>
            </a:r>
            <a:r>
              <a:rPr kumimoji="0" lang="en-US" sz="7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image_array.astype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(np.float32) / 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127.0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- 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b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</a:b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    </a:t>
            </a:r>
            <a:r>
              <a:rPr kumimoji="0" lang="en-US" sz="7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Load the image into the array</a:t>
            </a:r>
            <a:br>
              <a:rPr kumimoji="0" lang="en-US" sz="7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sz="7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data[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 = </a:t>
            </a:r>
            <a:r>
              <a:rPr kumimoji="0" lang="en-US" sz="7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normalized_image_array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/>
            </a:r>
            <a:b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/>
            </a:r>
            <a:b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sz="7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run the inference</a:t>
            </a:r>
            <a:br>
              <a:rPr kumimoji="0" lang="en-US" sz="7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sz="7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prediction = </a:t>
            </a:r>
            <a:r>
              <a:rPr kumimoji="0" lang="en-US" sz="7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model.predict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(data)</a:t>
            </a:r>
            <a:b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/>
            </a:r>
            <a:b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sz="7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#get the 1D array</a:t>
            </a:r>
            <a:br>
              <a:rPr kumimoji="0" lang="en-US" sz="7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sz="7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output = prediction[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</a:t>
            </a:r>
            <a:b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sz="7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#assign default value for max confidence</a:t>
            </a:r>
            <a:br>
              <a:rPr kumimoji="0" lang="en-US" sz="7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sz="7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en-US" sz="7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max_index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b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</a:b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    </a:t>
            </a:r>
            <a:r>
              <a:rPr kumimoji="0" lang="en-US" sz="7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max_confidence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output[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</a:t>
            </a:r>
            <a:b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sz="7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#find the maximum confidence and its index</a:t>
            </a:r>
            <a:br>
              <a:rPr kumimoji="0" lang="en-US" sz="7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sz="7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for </a:t>
            </a:r>
            <a:r>
              <a:rPr kumimoji="0" lang="en-US" sz="7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 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range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sz="7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len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(output)):</a:t>
            </a:r>
            <a:b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 </a:t>
            </a:r>
            <a:r>
              <a:rPr kumimoji="0" lang="en-US" sz="7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max_confidence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&lt; output[</a:t>
            </a:r>
            <a:r>
              <a:rPr kumimoji="0" lang="en-US" sz="7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]:</a:t>
            </a:r>
            <a:b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en-US" sz="7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max_confidence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output[</a:t>
            </a:r>
            <a:r>
              <a:rPr kumimoji="0" lang="en-US" sz="7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</a:t>
            </a:r>
            <a:b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en-US" sz="7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max_index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kumimoji="0" lang="en-US" sz="7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/>
            </a:r>
            <a:b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sz="7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max_index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sz="7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max_confidence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/>
            </a:r>
            <a:b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file = 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open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en-US" sz="700" b="0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labels.txt"</a:t>
            </a:r>
            <a:r>
              <a:rPr kumimoji="0" lang="en-US" sz="7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kumimoji="0" lang="en-US" sz="7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encoding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"utf8"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data = </a:t>
            </a:r>
            <a:r>
              <a:rPr kumimoji="0" lang="en-US" sz="7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file.read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().split(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037A6"/>
                </a:solidFill>
                <a:effectLst/>
                <a:latin typeface="JetBrains Mono"/>
              </a:rPr>
              <a:t>\n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"AI Result: "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data[</a:t>
            </a:r>
            <a:r>
              <a:rPr kumimoji="0" lang="en-US" sz="7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max_index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])</a:t>
            </a:r>
            <a:b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/>
            </a:r>
            <a:b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while True</a:t>
            </a: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</a:t>
            </a:r>
            <a:b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sz="105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time.sleep</a:t>
            </a: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5</a:t>
            </a: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sz="105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image_capture</a:t>
            </a: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sz="105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image_detector</a:t>
            </a: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endParaRPr kumimoji="0" lang="en-US" sz="7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20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797" y="971550"/>
            <a:ext cx="8650783" cy="251164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Part 3: Upload to </a:t>
            </a:r>
            <a:r>
              <a:rPr lang="en-US" dirty="0" err="1" smtClean="0">
                <a:solidFill>
                  <a:srgbClr val="FFFF00"/>
                </a:solidFill>
              </a:rPr>
              <a:t>Adafruit</a:t>
            </a:r>
            <a:r>
              <a:rPr lang="en-US" dirty="0" smtClean="0">
                <a:solidFill>
                  <a:srgbClr val="FFFF00"/>
                </a:solidFill>
              </a:rPr>
              <a:t> 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25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AI result can be published to the </a:t>
            </a:r>
            <a:r>
              <a:rPr lang="en-US" dirty="0" err="1" smtClean="0"/>
              <a:t>Adafruit</a:t>
            </a:r>
            <a:r>
              <a:rPr lang="en-US" dirty="0" smtClean="0"/>
              <a:t> IO for remote monitoring</a:t>
            </a:r>
          </a:p>
          <a:p>
            <a:r>
              <a:rPr lang="en-US" dirty="0" smtClean="0"/>
              <a:t>When AI is combined with </a:t>
            </a:r>
            <a:r>
              <a:rPr lang="en-US" dirty="0" err="1" smtClean="0"/>
              <a:t>IoT</a:t>
            </a:r>
            <a:r>
              <a:rPr lang="en-US" dirty="0" smtClean="0"/>
              <a:t>, we form a kind of </a:t>
            </a:r>
            <a:r>
              <a:rPr lang="en-US" dirty="0" err="1" smtClean="0"/>
              <a:t>AIoT</a:t>
            </a:r>
            <a:r>
              <a:rPr lang="en-US" dirty="0" smtClean="0"/>
              <a:t> application!!!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69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an account in </a:t>
            </a:r>
            <a:r>
              <a:rPr lang="en-US" dirty="0" err="1" smtClean="0"/>
              <a:t>Adafruit</a:t>
            </a:r>
            <a:r>
              <a:rPr lang="en-US" dirty="0" smtClean="0"/>
              <a:t> IO</a:t>
            </a:r>
          </a:p>
          <a:p>
            <a:r>
              <a:rPr lang="en-US" dirty="0" smtClean="0"/>
              <a:t>Create a feed on </a:t>
            </a:r>
            <a:r>
              <a:rPr lang="en-US" dirty="0" err="1" smtClean="0"/>
              <a:t>Adafruit</a:t>
            </a:r>
            <a:r>
              <a:rPr lang="en-US" dirty="0" smtClean="0"/>
              <a:t> IO:</a:t>
            </a:r>
          </a:p>
          <a:p>
            <a:pPr lvl="1"/>
            <a:r>
              <a:rPr lang="en-US" dirty="0" smtClean="0"/>
              <a:t>Feed/ New Feed</a:t>
            </a:r>
          </a:p>
          <a:p>
            <a:pPr lvl="1"/>
            <a:r>
              <a:rPr lang="en-US" dirty="0" smtClean="0"/>
              <a:t>Provide the name for the Feed, e.g. “</a:t>
            </a:r>
            <a:r>
              <a:rPr lang="en-US" dirty="0" err="1" smtClean="0"/>
              <a:t>ai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111" r="30167" b="56308"/>
          <a:stretch/>
        </p:blipFill>
        <p:spPr>
          <a:xfrm>
            <a:off x="289560" y="3596640"/>
            <a:ext cx="8290560" cy="204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3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simple Dashboard, have a </a:t>
            </a:r>
            <a:r>
              <a:rPr lang="en-US" dirty="0" err="1" smtClean="0"/>
              <a:t>textview</a:t>
            </a:r>
            <a:r>
              <a:rPr lang="en-US" dirty="0" smtClean="0"/>
              <a:t> to display the last data from feed </a:t>
            </a:r>
            <a:r>
              <a:rPr lang="en-US" dirty="0" err="1" smtClean="0"/>
              <a:t>ai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439" y="2782252"/>
            <a:ext cx="624840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9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Copy your account and your key, which are used for the Python programming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76" y="2443550"/>
            <a:ext cx="778192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1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the </a:t>
            </a:r>
            <a:r>
              <a:rPr lang="en-US" b="1" dirty="0" err="1" smtClean="0"/>
              <a:t>adafruit-io</a:t>
            </a:r>
            <a:r>
              <a:rPr lang="en-US" dirty="0" smtClean="0"/>
              <a:t> library</a:t>
            </a:r>
          </a:p>
          <a:p>
            <a:r>
              <a:rPr lang="en-US" dirty="0" smtClean="0"/>
              <a:t>Import libs: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639" y="2299778"/>
            <a:ext cx="4177597" cy="340423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6104" y="256745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import sys</a:t>
            </a:r>
          </a:p>
          <a:p>
            <a:r>
              <a:rPr lang="en-US" dirty="0"/>
              <a:t>from </a:t>
            </a:r>
            <a:r>
              <a:rPr lang="en-US" dirty="0" err="1"/>
              <a:t>Adafruit_IO</a:t>
            </a:r>
            <a:r>
              <a:rPr lang="en-US" dirty="0"/>
              <a:t> import </a:t>
            </a:r>
            <a:r>
              <a:rPr lang="en-US" dirty="0" err="1"/>
              <a:t>MQTTClient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61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an instance of the MQTT Client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Then, use </a:t>
            </a:r>
            <a:r>
              <a:rPr lang="en-US" dirty="0" err="1" smtClean="0"/>
              <a:t>client.publish</a:t>
            </a:r>
            <a:r>
              <a:rPr lang="en-US" dirty="0" smtClean="0"/>
              <a:t>(“</a:t>
            </a:r>
            <a:r>
              <a:rPr lang="en-US" dirty="0" err="1" smtClean="0"/>
              <a:t>ai</a:t>
            </a:r>
            <a:r>
              <a:rPr lang="en-US" dirty="0" smtClean="0"/>
              <a:t>”, “</a:t>
            </a:r>
            <a:r>
              <a:rPr lang="en-US" dirty="0" err="1" smtClean="0"/>
              <a:t>your_ai_result</a:t>
            </a:r>
            <a:r>
              <a:rPr lang="en-US" dirty="0" smtClean="0"/>
              <a:t>”) to the service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5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191997" y="2606645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client = </a:t>
            </a:r>
            <a:r>
              <a:rPr lang="en-US" dirty="0" err="1"/>
              <a:t>MQTTClient</a:t>
            </a:r>
            <a:r>
              <a:rPr lang="en-US" dirty="0"/>
              <a:t>("your_</a:t>
            </a:r>
            <a:r>
              <a:rPr lang="en-US" dirty="0" err="1"/>
              <a:t>usr</a:t>
            </a:r>
            <a:r>
              <a:rPr lang="en-US" dirty="0"/>
              <a:t>","</a:t>
            </a:r>
            <a:r>
              <a:rPr lang="en-US" dirty="0" err="1"/>
              <a:t>your_key</a:t>
            </a:r>
            <a:r>
              <a:rPr lang="en-US" dirty="0"/>
              <a:t>")</a:t>
            </a:r>
          </a:p>
          <a:p>
            <a:endParaRPr lang="en-US" dirty="0"/>
          </a:p>
          <a:p>
            <a:r>
              <a:rPr lang="en-US" dirty="0" err="1"/>
              <a:t>client.connect</a:t>
            </a:r>
            <a:r>
              <a:rPr lang="en-US" dirty="0"/>
              <a:t>()</a:t>
            </a:r>
          </a:p>
          <a:p>
            <a:r>
              <a:rPr lang="en-US" dirty="0" err="1"/>
              <a:t>client.loop_background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51024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Finalize the whole program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6</a:t>
            </a:r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357445" y="849987"/>
            <a:ext cx="2900153" cy="58169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"Hello AI"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from </a:t>
            </a:r>
            <a:r>
              <a:rPr kumimoji="0" lang="en-US" sz="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keras.models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kumimoji="0" lang="en-US" sz="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load_model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/>
            </a:r>
            <a:b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from 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PIL 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Image, </a:t>
            </a:r>
            <a:r>
              <a:rPr kumimoji="0" lang="en-US" sz="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ImageOps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/>
            </a:r>
            <a:b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kumimoji="0" lang="en-US" sz="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numpy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as </a:t>
            </a:r>
            <a:r>
              <a:rPr kumimoji="0" lang="en-US" sz="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np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/>
            </a:r>
            <a:b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cv2</a:t>
            </a:r>
            <a:b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time</a:t>
            </a:r>
            <a:b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from </a:t>
            </a:r>
            <a:r>
              <a:rPr kumimoji="0" lang="en-US" sz="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Adafruit_IO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kumimoji="0" lang="en-US" sz="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MQTTClient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/>
            </a:r>
            <a:b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/>
            </a:r>
            <a:b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cam = cv2.VideoCapture(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6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Load the model</a:t>
            </a:r>
            <a:br>
              <a:rPr kumimoji="0" lang="en-US" sz="6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sz="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model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kumimoji="0" lang="en-US" sz="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load_model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'keras_model.h5'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/>
            </a:r>
            <a:b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6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def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en-US" sz="600" b="0" i="0" u="none" strike="noStrike" cap="none" normalizeH="0" baseline="0" dirty="0" err="1" smtClean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image_capture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():</a:t>
            </a:r>
            <a:b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</a:t>
            </a:r>
            <a:r>
              <a:rPr kumimoji="0" lang="en-US" sz="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ret,frame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kumimoji="0" lang="en-US" sz="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cam.read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cv2.imwrite (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"test.</a:t>
            </a:r>
            <a:r>
              <a:rPr kumimoji="0" lang="en-US" sz="600" b="0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png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,frame)</a:t>
            </a:r>
            <a:b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/>
            </a:r>
            <a:b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6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def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en-US" sz="600" b="0" i="0" u="none" strike="noStrike" cap="none" normalizeH="0" baseline="0" dirty="0" err="1" smtClean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image_detector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():</a:t>
            </a:r>
            <a:b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sz="6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Create the array of the right shape to feed into the </a:t>
            </a:r>
            <a:r>
              <a:rPr kumimoji="0" lang="en-US" sz="6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keras</a:t>
            </a:r>
            <a:r>
              <a:rPr kumimoji="0" lang="en-US" sz="6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model</a:t>
            </a:r>
            <a:br>
              <a:rPr kumimoji="0" lang="en-US" sz="6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sz="6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# The 'length' or number of images you can put into the array is</a:t>
            </a:r>
            <a:br>
              <a:rPr kumimoji="0" lang="en-US" sz="6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sz="6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# determined by the first position in the shape tuple, in this case 1.</a:t>
            </a:r>
            <a:br>
              <a:rPr kumimoji="0" lang="en-US" sz="6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sz="6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data = </a:t>
            </a:r>
            <a:r>
              <a:rPr kumimoji="0" lang="en-US" sz="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np.ndarray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shape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=(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224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224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3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 </a:t>
            </a:r>
            <a:r>
              <a:rPr kumimoji="0" lang="en-US" sz="6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dtype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=np.float32)</a:t>
            </a:r>
            <a:b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sz="6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Replace this with the path to your image</a:t>
            </a:r>
            <a:br>
              <a:rPr kumimoji="0" lang="en-US" sz="6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sz="6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en-US" sz="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image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kumimoji="0" lang="en-US" sz="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Image.open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'test.png'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sz="6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#resize the image to a 224x224 with the same strategy as in TM2:</a:t>
            </a:r>
            <a:br>
              <a:rPr kumimoji="0" lang="en-US" sz="6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sz="6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#resizing the image to be at least 224x224 and then cropping from the center</a:t>
            </a:r>
            <a:br>
              <a:rPr kumimoji="0" lang="en-US" sz="6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sz="6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size = (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224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224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image = </a:t>
            </a:r>
            <a:r>
              <a:rPr kumimoji="0" lang="en-US" sz="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ImageOps.fit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(image, size, </a:t>
            </a:r>
            <a:r>
              <a:rPr kumimoji="0" lang="en-US" sz="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Image.ANTIALIAS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/>
            </a:r>
            <a:b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sz="6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#turn the image into a </a:t>
            </a:r>
            <a:r>
              <a:rPr kumimoji="0" lang="en-US" sz="600" b="0" i="1" u="none" strike="noStrike" cap="none" normalizeH="0" baseline="0" dirty="0" err="1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numpy</a:t>
            </a:r>
            <a:r>
              <a:rPr kumimoji="0" lang="en-US" sz="6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array</a:t>
            </a:r>
            <a:br>
              <a:rPr kumimoji="0" lang="en-US" sz="6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sz="6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en-US" sz="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image_array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kumimoji="0" lang="en-US" sz="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np.asarray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(image)</a:t>
            </a:r>
            <a:b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sz="6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Normalize the image</a:t>
            </a:r>
            <a:br>
              <a:rPr kumimoji="0" lang="en-US" sz="6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sz="6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en-US" sz="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normalized_image_array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(</a:t>
            </a:r>
            <a:r>
              <a:rPr kumimoji="0" lang="en-US" sz="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image_array.astype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(np.float32) / 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127.0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- 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b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</a:b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    </a:t>
            </a:r>
            <a:r>
              <a:rPr kumimoji="0" lang="en-US" sz="6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Load the image into the array</a:t>
            </a:r>
            <a:br>
              <a:rPr kumimoji="0" lang="en-US" sz="6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sz="6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data[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 = </a:t>
            </a:r>
            <a:r>
              <a:rPr kumimoji="0" lang="en-US" sz="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normalized_image_array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/>
            </a:r>
            <a:b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/>
            </a:r>
            <a:b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sz="6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run the inference</a:t>
            </a:r>
            <a:br>
              <a:rPr kumimoji="0" lang="en-US" sz="6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sz="6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prediction = </a:t>
            </a:r>
            <a:r>
              <a:rPr kumimoji="0" lang="en-US" sz="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model.predict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(data)</a:t>
            </a:r>
            <a:b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/>
            </a:r>
            <a:b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sz="6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#get the 1D array</a:t>
            </a:r>
            <a:br>
              <a:rPr kumimoji="0" lang="en-US" sz="6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sz="6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output = prediction[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</a:t>
            </a:r>
            <a:b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sz="6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#assign default value for max confidence</a:t>
            </a:r>
            <a:br>
              <a:rPr kumimoji="0" lang="en-US" sz="6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sz="6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en-US" sz="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max_index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b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</a:b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    </a:t>
            </a:r>
            <a:r>
              <a:rPr kumimoji="0" lang="en-US" sz="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max_confidence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output[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</a:t>
            </a:r>
            <a:b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sz="6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#find the maximum confidence and its index</a:t>
            </a:r>
            <a:br>
              <a:rPr kumimoji="0" lang="en-US" sz="6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sz="6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for </a:t>
            </a:r>
            <a:r>
              <a:rPr kumimoji="0" lang="en-US" sz="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 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range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sz="6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len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(output)):</a:t>
            </a:r>
            <a:b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 </a:t>
            </a:r>
            <a:r>
              <a:rPr kumimoji="0" lang="en-US" sz="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max_confidence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&lt; output[</a:t>
            </a:r>
            <a:r>
              <a:rPr kumimoji="0" lang="en-US" sz="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]:</a:t>
            </a:r>
            <a:b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en-US" sz="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max_confidence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output[</a:t>
            </a:r>
            <a:r>
              <a:rPr kumimoji="0" lang="en-US" sz="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</a:t>
            </a:r>
            <a:b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en-US" sz="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max_index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kumimoji="0" lang="en-US" sz="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/>
            </a:r>
            <a:b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sz="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max_index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sz="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max_confidence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/>
            </a:r>
            <a:b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file = 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open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en-US" sz="600" b="0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labels.txt"</a:t>
            </a:r>
            <a:r>
              <a:rPr kumimoji="0" lang="en-US" sz="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kumimoji="0" lang="en-US" sz="600" b="0" i="0" u="none" strike="noStrike" cap="none" normalizeH="0" baseline="0" dirty="0" err="1" smtClean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encoding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"utf8"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data = </a:t>
            </a:r>
            <a:r>
              <a:rPr kumimoji="0" lang="en-US" sz="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file.read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().split(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037A6"/>
                </a:solidFill>
                <a:effectLst/>
                <a:latin typeface="JetBrains Mono"/>
              </a:rPr>
              <a:t>\n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"AI Result: "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data[</a:t>
            </a:r>
            <a:r>
              <a:rPr kumimoji="0" lang="en-US" sz="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max_index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])</a:t>
            </a:r>
            <a:b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sz="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client.publish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en-US" sz="600" b="0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ai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data[</a:t>
            </a:r>
            <a:r>
              <a:rPr kumimoji="0" lang="en-US" sz="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max_index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])</a:t>
            </a:r>
            <a:b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/>
            </a:r>
            <a:b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client = </a:t>
            </a:r>
            <a:r>
              <a:rPr kumimoji="0" lang="en-US" sz="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MQTTClient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"BBC_IoT"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"aio_QYth850SuWaXh20PWdD20n0W5XSN"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client.connect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client.loop_background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while True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</a:t>
            </a:r>
            <a:b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sz="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time.sleep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5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sz="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image_capture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sz="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image_detector</a:t>
            </a:r>
            <a:r>
              <a:rPr kumimoji="0" lang="en-US" sz="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endParaRPr kumimoji="0" lang="en-US" sz="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89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ML </a:t>
            </a:r>
            <a:r>
              <a:rPr lang="en-US" dirty="0"/>
              <a:t>allows machines(computers) to learn from data or experience and make a prediction based on the </a:t>
            </a:r>
            <a:r>
              <a:rPr lang="en-US" dirty="0" smtClean="0"/>
              <a:t>experience</a:t>
            </a:r>
            <a:endParaRPr lang="en-US" dirty="0"/>
          </a:p>
          <a:p>
            <a:pPr algn="just"/>
            <a:endParaRPr lang="en-US" dirty="0" smtClean="0"/>
          </a:p>
          <a:p>
            <a:r>
              <a:rPr lang="en-US" dirty="0" smtClean="0"/>
              <a:t>ML enables </a:t>
            </a:r>
            <a:r>
              <a:rPr lang="en-US" dirty="0"/>
              <a:t>the computers or the machines to make data-driven decisions rather than being explicitly programmed for carrying </a:t>
            </a:r>
            <a:r>
              <a:rPr lang="en-US" dirty="0" smtClean="0"/>
              <a:t>out </a:t>
            </a:r>
            <a:r>
              <a:rPr lang="en-US" dirty="0"/>
              <a:t>a certain </a:t>
            </a:r>
            <a:r>
              <a:rPr lang="en-US" dirty="0" smtClean="0"/>
              <a:t>task</a:t>
            </a:r>
          </a:p>
          <a:p>
            <a:endParaRPr lang="en-US" dirty="0"/>
          </a:p>
          <a:p>
            <a:pPr algn="just"/>
            <a:r>
              <a:rPr lang="en-US" dirty="0"/>
              <a:t>These programs or algorithms are designed in a way that they learn and improve over time when are exposed to new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smtClean="0"/>
              <a:t>Machine Learning (ML)?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93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529" y="4404359"/>
            <a:ext cx="9010221" cy="1767275"/>
          </a:xfrm>
        </p:spPr>
        <p:txBody>
          <a:bodyPr/>
          <a:lstStyle/>
          <a:p>
            <a:r>
              <a:rPr lang="en-US" b="1" dirty="0"/>
              <a:t>Supervised </a:t>
            </a:r>
            <a:endParaRPr lang="en-US" b="1" dirty="0" smtClean="0"/>
          </a:p>
          <a:p>
            <a:r>
              <a:rPr lang="en-US" b="1" dirty="0" smtClean="0"/>
              <a:t>Unsupervised</a:t>
            </a:r>
            <a:endParaRPr lang="en-US" b="1" dirty="0"/>
          </a:p>
          <a:p>
            <a:r>
              <a:rPr lang="en-US" b="1" dirty="0" smtClean="0"/>
              <a:t>Reinforcement</a:t>
            </a:r>
            <a:endParaRPr lang="en-US" b="1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M</a:t>
            </a:r>
            <a:r>
              <a:rPr lang="en-US" dirty="0" smtClean="0"/>
              <a:t>achine </a:t>
            </a:r>
            <a:r>
              <a:rPr lang="en-US" dirty="0"/>
              <a:t>L</a:t>
            </a:r>
            <a:r>
              <a:rPr lang="en-US" dirty="0" smtClean="0"/>
              <a:t>earning</a:t>
            </a:r>
            <a:endParaRPr lang="en-US" dirty="0"/>
          </a:p>
        </p:txBody>
      </p:sp>
      <p:pic>
        <p:nvPicPr>
          <p:cNvPr id="6146" name="Picture 2" descr="https://miro.medium.com/max/875/1*AOh7p7f0MYj-fkHSrrNdG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005" y="1471840"/>
            <a:ext cx="6857872" cy="489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15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ind </a:t>
            </a:r>
            <a:r>
              <a:rPr lang="en-US" dirty="0"/>
              <a:t>the mapping between the input variable(X) </a:t>
            </a:r>
            <a:r>
              <a:rPr lang="en-US" dirty="0" smtClean="0"/>
              <a:t>and </a:t>
            </a:r>
            <a:r>
              <a:rPr lang="en-US" dirty="0"/>
              <a:t>output variable(Y</a:t>
            </a:r>
            <a:r>
              <a:rPr lang="en-US" dirty="0" smtClean="0"/>
              <a:t>) (input X and label Y)</a:t>
            </a:r>
          </a:p>
          <a:p>
            <a:endParaRPr lang="en-US" dirty="0" smtClean="0"/>
          </a:p>
          <a:p>
            <a:r>
              <a:rPr lang="en-US" dirty="0"/>
              <a:t>Supervised learning </a:t>
            </a:r>
            <a:r>
              <a:rPr lang="en-US" dirty="0" smtClean="0"/>
              <a:t>is </a:t>
            </a:r>
            <a:r>
              <a:rPr lang="en-US" dirty="0"/>
              <a:t>divided into two </a:t>
            </a:r>
            <a:r>
              <a:rPr lang="en-US" dirty="0" smtClean="0"/>
              <a:t>types:</a:t>
            </a:r>
          </a:p>
          <a:p>
            <a:pPr lvl="1"/>
            <a:r>
              <a:rPr lang="en-US" dirty="0"/>
              <a:t>Regression — </a:t>
            </a:r>
            <a:r>
              <a:rPr lang="en-US" dirty="0" smtClean="0"/>
              <a:t>The output </a:t>
            </a:r>
            <a:r>
              <a:rPr lang="en-US" dirty="0"/>
              <a:t>variable is continuous and real value. For example price, weight, </a:t>
            </a:r>
            <a:r>
              <a:rPr lang="en-US" dirty="0" err="1" smtClean="0"/>
              <a:t>etc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/>
              <a:t>Classification — </a:t>
            </a:r>
            <a:r>
              <a:rPr lang="en-US" dirty="0" smtClean="0"/>
              <a:t>The </a:t>
            </a:r>
            <a:r>
              <a:rPr lang="en-US" dirty="0"/>
              <a:t>output variable is a category, such as “red” or “blue” or “disease” or “no disease</a:t>
            </a:r>
            <a:r>
              <a:rPr lang="en-US" dirty="0" smtClean="0"/>
              <a:t>”.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Supervised L</a:t>
            </a:r>
            <a:r>
              <a:rPr lang="en-US" dirty="0" smtClean="0"/>
              <a:t>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93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33779" y="5243332"/>
            <a:ext cx="9010221" cy="782462"/>
          </a:xfrm>
        </p:spPr>
        <p:txBody>
          <a:bodyPr>
            <a:normAutofit fontScale="92500" lnSpcReduction="10000"/>
          </a:bodyPr>
          <a:lstStyle/>
          <a:p>
            <a:pPr marL="109725" indent="0" algn="ctr">
              <a:buNone/>
            </a:pPr>
            <a:r>
              <a:rPr lang="en-US" i="1" dirty="0" err="1" smtClean="0"/>
              <a:t>llustrations</a:t>
            </a:r>
            <a:r>
              <a:rPr lang="en-US" i="1" dirty="0" smtClean="0"/>
              <a:t> </a:t>
            </a:r>
            <a:r>
              <a:rPr lang="en-US" i="1" dirty="0"/>
              <a:t>of the two main categories of supervised learning, regression (A) and classification (B)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and Classification</a:t>
            </a:r>
            <a:endParaRPr lang="en-US" dirty="0"/>
          </a:p>
        </p:txBody>
      </p:sp>
      <p:pic>
        <p:nvPicPr>
          <p:cNvPr id="12290" name="Picture 2" descr="https://sebastianraschka.com/images/blog/2020/dl-intro-ch01/regression-and-classificati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83" y="1636301"/>
            <a:ext cx="8740867" cy="3301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62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Unsupervised learning is where you only have input data (X) and no corresponding output variables. The goal of unsupervised learning is to model the </a:t>
            </a:r>
            <a:r>
              <a:rPr lang="en-US" b="1" dirty="0"/>
              <a:t>underlying structure or distribution in the data </a:t>
            </a:r>
            <a:r>
              <a:rPr lang="en-US" dirty="0"/>
              <a:t>in order to learn more about the data</a:t>
            </a:r>
            <a:r>
              <a:rPr lang="en-US" dirty="0" smtClean="0"/>
              <a:t>.</a:t>
            </a:r>
          </a:p>
          <a:p>
            <a:pPr algn="just"/>
            <a:r>
              <a:rPr lang="en-US" dirty="0"/>
              <a:t>Unsupervised learning </a:t>
            </a:r>
            <a:r>
              <a:rPr lang="en-US" dirty="0" smtClean="0"/>
              <a:t>is divided </a:t>
            </a:r>
            <a:r>
              <a:rPr lang="en-US" dirty="0"/>
              <a:t>into two </a:t>
            </a:r>
            <a:r>
              <a:rPr lang="en-US" dirty="0" smtClean="0"/>
              <a:t>types:</a:t>
            </a:r>
          </a:p>
          <a:p>
            <a:pPr lvl="1"/>
            <a:r>
              <a:rPr lang="en-US" dirty="0"/>
              <a:t>Clustering: </a:t>
            </a:r>
            <a:r>
              <a:rPr lang="en-US" dirty="0" smtClean="0"/>
              <a:t>discover </a:t>
            </a:r>
            <a:r>
              <a:rPr lang="en-US" dirty="0"/>
              <a:t>the inherent groupings in the data, such as grouping customers by purchasing behavior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Association: </a:t>
            </a:r>
            <a:r>
              <a:rPr lang="en-US" dirty="0" smtClean="0"/>
              <a:t>discover </a:t>
            </a:r>
            <a:r>
              <a:rPr lang="en-US" dirty="0"/>
              <a:t>rules that describe large portions of your data, such as people that buy X also tend to buy Y.</a:t>
            </a:r>
          </a:p>
          <a:p>
            <a:pPr lvl="1"/>
            <a:endParaRPr lang="en-US" dirty="0"/>
          </a:p>
          <a:p>
            <a:pPr algn="just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Unsupervised L</a:t>
            </a:r>
            <a:r>
              <a:rPr lang="en-US" dirty="0" smtClean="0"/>
              <a:t>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83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aining presentation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aining presentation" id="{9308F140-5CDC-477D-BC4D-9C1906451284}" vid="{11C5112C-663B-4E6D-9D3D-2361F8FA32D6}"/>
    </a:ext>
  </a:extLst>
</a:theme>
</file>

<file path=ppt/theme/theme2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FD44557-C150-4AA7-97B1-62E80215203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Training presentation</Template>
  <TotalTime>0</TotalTime>
  <Words>1539</Words>
  <Application>Microsoft Office PowerPoint</Application>
  <PresentationFormat>On-screen Show (4:3)</PresentationFormat>
  <Paragraphs>270</Paragraphs>
  <Slides>49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Arial</vt:lpstr>
      <vt:lpstr>Calibri</vt:lpstr>
      <vt:lpstr>Century Gothic</vt:lpstr>
      <vt:lpstr>Georgia</vt:lpstr>
      <vt:lpstr>Impact</vt:lpstr>
      <vt:lpstr>JetBrains Mono</vt:lpstr>
      <vt:lpstr>Tahoma</vt:lpstr>
      <vt:lpstr>Wingdings</vt:lpstr>
      <vt:lpstr>Wingdings 2</vt:lpstr>
      <vt:lpstr>Training presentation</vt:lpstr>
      <vt:lpstr>Introduction to Artificial Intelligence, Machine Learning and Deep Learning  </vt:lpstr>
      <vt:lpstr>Computer Program and Machine Learning</vt:lpstr>
      <vt:lpstr>Artificial Intelligence Overview</vt:lpstr>
      <vt:lpstr>Machine Learning vs Deep Learning</vt:lpstr>
      <vt:lpstr>What is Machine Learning (ML)?</vt:lpstr>
      <vt:lpstr>Types of Machine Learning</vt:lpstr>
      <vt:lpstr>Supervised Learning</vt:lpstr>
      <vt:lpstr>Regression and Classification</vt:lpstr>
      <vt:lpstr>Unsupervised Learning</vt:lpstr>
      <vt:lpstr>Example of Clustering</vt:lpstr>
      <vt:lpstr>Reinforcement Learning</vt:lpstr>
      <vt:lpstr>Example of Reinforcement</vt:lpstr>
      <vt:lpstr>What is Deep Learning?</vt:lpstr>
      <vt:lpstr>Applications of Deep Learning</vt:lpstr>
      <vt:lpstr>Introduction to TensorFlow  </vt:lpstr>
      <vt:lpstr>What is TensorFlow?</vt:lpstr>
      <vt:lpstr>TensorFlow Lite</vt:lpstr>
      <vt:lpstr>Convert TensorFlow and TensorFlow Lite</vt:lpstr>
      <vt:lpstr>Build A Simple AI using Google Teachable Machine and Python</vt:lpstr>
      <vt:lpstr>Content</vt:lpstr>
      <vt:lpstr>Part 1: Build A Simple AI</vt:lpstr>
      <vt:lpstr>Build a simple AI model</vt:lpstr>
      <vt:lpstr>Step 1</vt:lpstr>
      <vt:lpstr>Step 2</vt:lpstr>
      <vt:lpstr>Step 3</vt:lpstr>
      <vt:lpstr>Step 4</vt:lpstr>
      <vt:lpstr>Step 4</vt:lpstr>
      <vt:lpstr>Step 5</vt:lpstr>
      <vt:lpstr>Part 2: Python Programming</vt:lpstr>
      <vt:lpstr>Step 1</vt:lpstr>
      <vt:lpstr>Step 2</vt:lpstr>
      <vt:lpstr>Install library by GUI in PyCharm</vt:lpstr>
      <vt:lpstr>Step 4</vt:lpstr>
      <vt:lpstr>Step 5</vt:lpstr>
      <vt:lpstr>Step 6</vt:lpstr>
      <vt:lpstr>Step 7</vt:lpstr>
      <vt:lpstr>Step 8</vt:lpstr>
      <vt:lpstr>Step 9</vt:lpstr>
      <vt:lpstr>Step 10</vt:lpstr>
      <vt:lpstr>Step 11</vt:lpstr>
      <vt:lpstr>Step 12</vt:lpstr>
      <vt:lpstr>Part 3: Upload to Adafruit IO</vt:lpstr>
      <vt:lpstr>Introduction </vt:lpstr>
      <vt:lpstr>Step 1</vt:lpstr>
      <vt:lpstr>Step 2</vt:lpstr>
      <vt:lpstr>Step 3</vt:lpstr>
      <vt:lpstr>Step 4</vt:lpstr>
      <vt:lpstr>Step 5</vt:lpstr>
      <vt:lpstr>Step 6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2014-07-29T03:47:45Z</dcterms:created>
  <dcterms:modified xsi:type="dcterms:W3CDTF">2022-09-22T00:41:21Z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TC034606049991</vt:lpwstr>
  </property>
</Properties>
</file>